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5430" r:id="rId2"/>
    <p:sldMasterId id="2147485442" r:id="rId3"/>
  </p:sldMasterIdLst>
  <p:notesMasterIdLst>
    <p:notesMasterId r:id="rId38"/>
  </p:notesMasterIdLst>
  <p:handoutMasterIdLst>
    <p:handoutMasterId r:id="rId39"/>
  </p:handoutMasterIdLst>
  <p:sldIdLst>
    <p:sldId id="407" r:id="rId4"/>
    <p:sldId id="408" r:id="rId5"/>
    <p:sldId id="475" r:id="rId6"/>
    <p:sldId id="476" r:id="rId7"/>
    <p:sldId id="479" r:id="rId8"/>
    <p:sldId id="477" r:id="rId9"/>
    <p:sldId id="480" r:id="rId10"/>
    <p:sldId id="484" r:id="rId11"/>
    <p:sldId id="485" r:id="rId12"/>
    <p:sldId id="501" r:id="rId13"/>
    <p:sldId id="482" r:id="rId14"/>
    <p:sldId id="487" r:id="rId15"/>
    <p:sldId id="488" r:id="rId16"/>
    <p:sldId id="489" r:id="rId17"/>
    <p:sldId id="493" r:id="rId18"/>
    <p:sldId id="473" r:id="rId19"/>
    <p:sldId id="495" r:id="rId20"/>
    <p:sldId id="494" r:id="rId21"/>
    <p:sldId id="422" r:id="rId22"/>
    <p:sldId id="492" r:id="rId23"/>
    <p:sldId id="427" r:id="rId24"/>
    <p:sldId id="428" r:id="rId25"/>
    <p:sldId id="471" r:id="rId26"/>
    <p:sldId id="435" r:id="rId27"/>
    <p:sldId id="449" r:id="rId28"/>
    <p:sldId id="450" r:id="rId29"/>
    <p:sldId id="448" r:id="rId30"/>
    <p:sldId id="458" r:id="rId31"/>
    <p:sldId id="451" r:id="rId32"/>
    <p:sldId id="469" r:id="rId33"/>
    <p:sldId id="468" r:id="rId34"/>
    <p:sldId id="500" r:id="rId35"/>
    <p:sldId id="498" r:id="rId36"/>
    <p:sldId id="499" r:id="rId37"/>
  </p:sldIdLst>
  <p:sldSz cx="9144000" cy="6858000" type="screen4x3"/>
  <p:notesSz cx="6645275" cy="9775825"/>
  <p:defaultTextStyle>
    <a:defPPr>
      <a:defRPr lang="fr-FR"/>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2DC"/>
    <a:srgbClr val="BCE292"/>
    <a:srgbClr val="006600"/>
    <a:srgbClr val="ECFC8C"/>
    <a:srgbClr val="F1DA77"/>
    <a:srgbClr val="F8E1C0"/>
    <a:srgbClr val="FFCC66"/>
    <a:srgbClr val="800000"/>
    <a:srgbClr val="9BB656"/>
    <a:srgbClr val="B2D3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2" autoAdjust="0"/>
    <p:restoredTop sz="69244" autoAdjust="0"/>
  </p:normalViewPr>
  <p:slideViewPr>
    <p:cSldViewPr>
      <p:cViewPr>
        <p:scale>
          <a:sx n="60" d="100"/>
          <a:sy n="60" d="100"/>
        </p:scale>
        <p:origin x="-1434" y="-72"/>
      </p:cViewPr>
      <p:guideLst>
        <p:guide orient="horz" pos="2160"/>
        <p:guide pos="2880"/>
      </p:guideLst>
    </p:cSldViewPr>
  </p:slideViewPr>
  <p:outlineViewPr>
    <p:cViewPr>
      <p:scale>
        <a:sx n="33" d="100"/>
        <a:sy n="33" d="100"/>
      </p:scale>
      <p:origin x="0" y="26778"/>
    </p:cViewPr>
  </p:outlineViewPr>
  <p:notesTextViewPr>
    <p:cViewPr>
      <p:scale>
        <a:sx n="100" d="100"/>
        <a:sy n="100" d="100"/>
      </p:scale>
      <p:origin x="0" y="0"/>
    </p:cViewPr>
  </p:notesTextViewPr>
  <p:sorterViewPr>
    <p:cViewPr>
      <p:scale>
        <a:sx n="130" d="100"/>
        <a:sy n="130" d="100"/>
      </p:scale>
      <p:origin x="0" y="0"/>
    </p:cViewPr>
  </p:sorterViewPr>
  <p:notesViewPr>
    <p:cSldViewPr>
      <p:cViewPr>
        <p:scale>
          <a:sx n="90" d="100"/>
          <a:sy n="90" d="100"/>
        </p:scale>
        <p:origin x="-1860" y="360"/>
      </p:cViewPr>
      <p:guideLst>
        <p:guide orient="horz" pos="3079"/>
        <p:guide pos="209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79619" cy="488402"/>
          </a:xfrm>
          <a:prstGeom prst="rect">
            <a:avLst/>
          </a:prstGeom>
          <a:noFill/>
          <a:ln w="9525">
            <a:noFill/>
            <a:miter lim="800000"/>
            <a:headEnd/>
            <a:tailEnd/>
          </a:ln>
          <a:effectLst/>
        </p:spPr>
        <p:txBody>
          <a:bodyPr vert="horz" wrap="square" lIns="89355" tIns="44678" rIns="89355" bIns="44678" numCol="1" anchor="t" anchorCtr="0" compatLnSpc="1">
            <a:prstTxWarp prst="textNoShape">
              <a:avLst/>
            </a:prstTxWarp>
          </a:bodyPr>
          <a:lstStyle>
            <a:lvl1pPr>
              <a:defRPr sz="1200">
                <a:latin typeface="Arial" pitchFamily="34" charset="0"/>
                <a:ea typeface="ＭＳ Ｐゴシック" charset="-128"/>
              </a:defRPr>
            </a:lvl1pPr>
          </a:lstStyle>
          <a:p>
            <a:pPr>
              <a:defRPr/>
            </a:pPr>
            <a:endParaRPr lang="fr-FR"/>
          </a:p>
        </p:txBody>
      </p:sp>
      <p:sp>
        <p:nvSpPr>
          <p:cNvPr id="142339" name="Rectangle 3"/>
          <p:cNvSpPr>
            <a:spLocks noGrp="1" noChangeArrowheads="1"/>
          </p:cNvSpPr>
          <p:nvPr>
            <p:ph type="dt" sz="quarter" idx="1"/>
          </p:nvPr>
        </p:nvSpPr>
        <p:spPr bwMode="auto">
          <a:xfrm>
            <a:off x="3764118" y="0"/>
            <a:ext cx="2879619" cy="488402"/>
          </a:xfrm>
          <a:prstGeom prst="rect">
            <a:avLst/>
          </a:prstGeom>
          <a:noFill/>
          <a:ln w="9525">
            <a:noFill/>
            <a:miter lim="800000"/>
            <a:headEnd/>
            <a:tailEnd/>
          </a:ln>
          <a:effectLst/>
        </p:spPr>
        <p:txBody>
          <a:bodyPr vert="horz" wrap="square" lIns="89355" tIns="44678" rIns="89355" bIns="44678" numCol="1" anchor="t" anchorCtr="0" compatLnSpc="1">
            <a:prstTxWarp prst="textNoShape">
              <a:avLst/>
            </a:prstTxWarp>
          </a:bodyPr>
          <a:lstStyle>
            <a:lvl1pPr algn="r">
              <a:defRPr sz="1200">
                <a:latin typeface="Arial" pitchFamily="34" charset="0"/>
                <a:ea typeface="ＭＳ Ｐゴシック" charset="-128"/>
              </a:defRPr>
            </a:lvl1pPr>
          </a:lstStyle>
          <a:p>
            <a:pPr>
              <a:defRPr/>
            </a:pPr>
            <a:endParaRPr lang="fr-FR"/>
          </a:p>
        </p:txBody>
      </p:sp>
      <p:sp>
        <p:nvSpPr>
          <p:cNvPr id="142340" name="Rectangle 4"/>
          <p:cNvSpPr>
            <a:spLocks noGrp="1" noChangeArrowheads="1"/>
          </p:cNvSpPr>
          <p:nvPr>
            <p:ph type="ftr" sz="quarter" idx="2"/>
          </p:nvPr>
        </p:nvSpPr>
        <p:spPr bwMode="auto">
          <a:xfrm>
            <a:off x="0" y="9285864"/>
            <a:ext cx="2879619" cy="488401"/>
          </a:xfrm>
          <a:prstGeom prst="rect">
            <a:avLst/>
          </a:prstGeom>
          <a:noFill/>
          <a:ln w="9525">
            <a:noFill/>
            <a:miter lim="800000"/>
            <a:headEnd/>
            <a:tailEnd/>
          </a:ln>
          <a:effectLst/>
        </p:spPr>
        <p:txBody>
          <a:bodyPr vert="horz" wrap="square" lIns="89355" tIns="44678" rIns="89355" bIns="44678" numCol="1" anchor="b" anchorCtr="0" compatLnSpc="1">
            <a:prstTxWarp prst="textNoShape">
              <a:avLst/>
            </a:prstTxWarp>
          </a:bodyPr>
          <a:lstStyle>
            <a:lvl1pPr>
              <a:defRPr sz="1200">
                <a:latin typeface="Arial" pitchFamily="34" charset="0"/>
                <a:ea typeface="ＭＳ Ｐゴシック" charset="-128"/>
              </a:defRPr>
            </a:lvl1pPr>
          </a:lstStyle>
          <a:p>
            <a:pPr>
              <a:defRPr/>
            </a:pPr>
            <a:endParaRPr lang="fr-FR"/>
          </a:p>
        </p:txBody>
      </p:sp>
      <p:sp>
        <p:nvSpPr>
          <p:cNvPr id="142341" name="Rectangle 5"/>
          <p:cNvSpPr>
            <a:spLocks noGrp="1" noChangeArrowheads="1"/>
          </p:cNvSpPr>
          <p:nvPr>
            <p:ph type="sldNum" sz="quarter" idx="3"/>
          </p:nvPr>
        </p:nvSpPr>
        <p:spPr bwMode="auto">
          <a:xfrm>
            <a:off x="3764118" y="9285864"/>
            <a:ext cx="2879619" cy="488401"/>
          </a:xfrm>
          <a:prstGeom prst="rect">
            <a:avLst/>
          </a:prstGeom>
          <a:noFill/>
          <a:ln w="9525">
            <a:noFill/>
            <a:miter lim="800000"/>
            <a:headEnd/>
            <a:tailEnd/>
          </a:ln>
          <a:effectLst/>
        </p:spPr>
        <p:txBody>
          <a:bodyPr vert="horz" wrap="square" lIns="89355" tIns="44678" rIns="89355" bIns="44678" numCol="1" anchor="b" anchorCtr="0" compatLnSpc="1">
            <a:prstTxWarp prst="textNoShape">
              <a:avLst/>
            </a:prstTxWarp>
          </a:bodyPr>
          <a:lstStyle>
            <a:lvl1pPr algn="r">
              <a:defRPr sz="1200">
                <a:latin typeface="Arial" pitchFamily="34" charset="0"/>
                <a:ea typeface="ＭＳ Ｐゴシック" charset="-128"/>
              </a:defRPr>
            </a:lvl1pPr>
          </a:lstStyle>
          <a:p>
            <a:pPr>
              <a:defRPr/>
            </a:pPr>
            <a:fld id="{BA38FF02-054D-41A8-852C-D7B6AABE276E}" type="slidenum">
              <a:rPr lang="fr-FR"/>
              <a:pPr>
                <a:defRPr/>
              </a:pPr>
              <a:t>‹N°›</a:t>
            </a:fld>
            <a:endParaRPr lang="fr-FR"/>
          </a:p>
        </p:txBody>
      </p:sp>
    </p:spTree>
    <p:extLst>
      <p:ext uri="{BB962C8B-B14F-4D97-AF65-F5344CB8AC3E}">
        <p14:creationId xmlns:p14="http://schemas.microsoft.com/office/powerpoint/2010/main" val="3809915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879619" cy="488402"/>
          </a:xfrm>
          <a:prstGeom prst="rect">
            <a:avLst/>
          </a:prstGeom>
          <a:noFill/>
          <a:ln w="9525">
            <a:noFill/>
            <a:miter lim="800000"/>
            <a:headEnd/>
            <a:tailEnd/>
          </a:ln>
          <a:effectLst/>
        </p:spPr>
        <p:txBody>
          <a:bodyPr vert="horz" wrap="square" lIns="89355" tIns="44678" rIns="89355" bIns="44678" numCol="1" anchor="t" anchorCtr="0" compatLnSpc="1">
            <a:prstTxWarp prst="textNoShape">
              <a:avLst/>
            </a:prstTxWarp>
          </a:bodyPr>
          <a:lstStyle>
            <a:lvl1pPr>
              <a:defRPr sz="1200">
                <a:latin typeface="Arial" pitchFamily="34" charset="0"/>
                <a:ea typeface="ＭＳ Ｐゴシック" charset="-128"/>
              </a:defRPr>
            </a:lvl1pPr>
          </a:lstStyle>
          <a:p>
            <a:pPr>
              <a:defRPr/>
            </a:pPr>
            <a:endParaRPr lang="fr-FR"/>
          </a:p>
        </p:txBody>
      </p:sp>
      <p:sp>
        <p:nvSpPr>
          <p:cNvPr id="13315" name="Rectangle 3"/>
          <p:cNvSpPr>
            <a:spLocks noGrp="1" noChangeArrowheads="1"/>
          </p:cNvSpPr>
          <p:nvPr>
            <p:ph type="dt" idx="1"/>
          </p:nvPr>
        </p:nvSpPr>
        <p:spPr bwMode="auto">
          <a:xfrm>
            <a:off x="3764118" y="0"/>
            <a:ext cx="2879619" cy="488402"/>
          </a:xfrm>
          <a:prstGeom prst="rect">
            <a:avLst/>
          </a:prstGeom>
          <a:noFill/>
          <a:ln w="9525">
            <a:noFill/>
            <a:miter lim="800000"/>
            <a:headEnd/>
            <a:tailEnd/>
          </a:ln>
          <a:effectLst/>
        </p:spPr>
        <p:txBody>
          <a:bodyPr vert="horz" wrap="square" lIns="89355" tIns="44678" rIns="89355" bIns="44678" numCol="1" anchor="t" anchorCtr="0" compatLnSpc="1">
            <a:prstTxWarp prst="textNoShape">
              <a:avLst/>
            </a:prstTxWarp>
          </a:bodyPr>
          <a:lstStyle>
            <a:lvl1pPr algn="r">
              <a:defRPr sz="1200">
                <a:latin typeface="Arial" pitchFamily="34" charset="0"/>
                <a:ea typeface="ＭＳ Ｐゴシック" charset="-128"/>
              </a:defRPr>
            </a:lvl1pPr>
          </a:lstStyle>
          <a:p>
            <a:pPr>
              <a:defRPr/>
            </a:pPr>
            <a:endParaRPr lang="fr-FR"/>
          </a:p>
        </p:txBody>
      </p:sp>
      <p:sp>
        <p:nvSpPr>
          <p:cNvPr id="54276" name="Rectangle 4"/>
          <p:cNvSpPr>
            <a:spLocks noGrp="1" noRot="1" noChangeAspect="1" noChangeArrowheads="1" noTextEdit="1"/>
          </p:cNvSpPr>
          <p:nvPr>
            <p:ph type="sldImg" idx="2"/>
          </p:nvPr>
        </p:nvSpPr>
        <p:spPr bwMode="auto">
          <a:xfrm>
            <a:off x="879475" y="733425"/>
            <a:ext cx="4886325" cy="36655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5"/>
          <p:cNvSpPr>
            <a:spLocks noGrp="1" noChangeArrowheads="1"/>
          </p:cNvSpPr>
          <p:nvPr>
            <p:ph type="body" sz="quarter" idx="3"/>
          </p:nvPr>
        </p:nvSpPr>
        <p:spPr bwMode="auto">
          <a:xfrm>
            <a:off x="664528" y="4643712"/>
            <a:ext cx="5316220" cy="4398731"/>
          </a:xfrm>
          <a:prstGeom prst="rect">
            <a:avLst/>
          </a:prstGeom>
          <a:noFill/>
          <a:ln w="9525">
            <a:noFill/>
            <a:miter lim="800000"/>
            <a:headEnd/>
            <a:tailEnd/>
          </a:ln>
          <a:effectLst/>
        </p:spPr>
        <p:txBody>
          <a:bodyPr vert="horz" wrap="square" lIns="89355" tIns="44678" rIns="89355" bIns="44678"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13318" name="Rectangle 6"/>
          <p:cNvSpPr>
            <a:spLocks noGrp="1" noChangeArrowheads="1"/>
          </p:cNvSpPr>
          <p:nvPr>
            <p:ph type="ftr" sz="quarter" idx="4"/>
          </p:nvPr>
        </p:nvSpPr>
        <p:spPr bwMode="auto">
          <a:xfrm>
            <a:off x="0" y="9285864"/>
            <a:ext cx="2879619" cy="488401"/>
          </a:xfrm>
          <a:prstGeom prst="rect">
            <a:avLst/>
          </a:prstGeom>
          <a:noFill/>
          <a:ln w="9525">
            <a:noFill/>
            <a:miter lim="800000"/>
            <a:headEnd/>
            <a:tailEnd/>
          </a:ln>
          <a:effectLst/>
        </p:spPr>
        <p:txBody>
          <a:bodyPr vert="horz" wrap="square" lIns="89355" tIns="44678" rIns="89355" bIns="44678" numCol="1" anchor="b" anchorCtr="0" compatLnSpc="1">
            <a:prstTxWarp prst="textNoShape">
              <a:avLst/>
            </a:prstTxWarp>
          </a:bodyPr>
          <a:lstStyle>
            <a:lvl1pPr>
              <a:defRPr sz="1200">
                <a:latin typeface="Arial" pitchFamily="34" charset="0"/>
                <a:ea typeface="ＭＳ Ｐゴシック" charset="-128"/>
              </a:defRPr>
            </a:lvl1pPr>
          </a:lstStyle>
          <a:p>
            <a:pPr>
              <a:defRPr/>
            </a:pPr>
            <a:endParaRPr lang="fr-FR"/>
          </a:p>
        </p:txBody>
      </p:sp>
      <p:sp>
        <p:nvSpPr>
          <p:cNvPr id="13319" name="Rectangle 7"/>
          <p:cNvSpPr>
            <a:spLocks noGrp="1" noChangeArrowheads="1"/>
          </p:cNvSpPr>
          <p:nvPr>
            <p:ph type="sldNum" sz="quarter" idx="5"/>
          </p:nvPr>
        </p:nvSpPr>
        <p:spPr bwMode="auto">
          <a:xfrm>
            <a:off x="3764118" y="9285864"/>
            <a:ext cx="2879619" cy="488401"/>
          </a:xfrm>
          <a:prstGeom prst="rect">
            <a:avLst/>
          </a:prstGeom>
          <a:noFill/>
          <a:ln w="9525">
            <a:noFill/>
            <a:miter lim="800000"/>
            <a:headEnd/>
            <a:tailEnd/>
          </a:ln>
          <a:effectLst/>
        </p:spPr>
        <p:txBody>
          <a:bodyPr vert="horz" wrap="square" lIns="89355" tIns="44678" rIns="89355" bIns="44678" numCol="1" anchor="b" anchorCtr="0" compatLnSpc="1">
            <a:prstTxWarp prst="textNoShape">
              <a:avLst/>
            </a:prstTxWarp>
          </a:bodyPr>
          <a:lstStyle>
            <a:lvl1pPr algn="r">
              <a:defRPr sz="1200">
                <a:latin typeface="Arial" pitchFamily="34" charset="0"/>
                <a:ea typeface="ＭＳ Ｐゴシック" charset="-128"/>
              </a:defRPr>
            </a:lvl1pPr>
          </a:lstStyle>
          <a:p>
            <a:pPr>
              <a:defRPr/>
            </a:pPr>
            <a:fld id="{F98CD5D8-479B-4E71-AD3D-6CB0621C0F92}" type="slidenum">
              <a:rPr lang="fr-FR"/>
              <a:pPr>
                <a:defRPr/>
              </a:pPr>
              <a:t>‹N°›</a:t>
            </a:fld>
            <a:endParaRPr lang="fr-FR"/>
          </a:p>
        </p:txBody>
      </p:sp>
    </p:spTree>
    <p:extLst>
      <p:ext uri="{BB962C8B-B14F-4D97-AF65-F5344CB8AC3E}">
        <p14:creationId xmlns:p14="http://schemas.microsoft.com/office/powerpoint/2010/main" val="8925989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F98CD5D8-479B-4E71-AD3D-6CB0621C0F92}" type="slidenum">
              <a:rPr lang="fr-FR" smtClean="0"/>
              <a:pPr>
                <a:defRPr/>
              </a:pPr>
              <a:t>1</a:t>
            </a:fld>
            <a:endParaRPr lang="fr-FR"/>
          </a:p>
        </p:txBody>
      </p:sp>
    </p:spTree>
    <p:extLst>
      <p:ext uri="{BB962C8B-B14F-4D97-AF65-F5344CB8AC3E}">
        <p14:creationId xmlns:p14="http://schemas.microsoft.com/office/powerpoint/2010/main" val="2769893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F98CD5D8-479B-4E71-AD3D-6CB0621C0F92}" type="slidenum">
              <a:rPr lang="fr-FR" smtClean="0"/>
              <a:pPr>
                <a:defRPr/>
              </a:pPr>
              <a:t>2</a:t>
            </a:fld>
            <a:endParaRPr lang="fr-FR"/>
          </a:p>
        </p:txBody>
      </p:sp>
    </p:spTree>
    <p:extLst>
      <p:ext uri="{BB962C8B-B14F-4D97-AF65-F5344CB8AC3E}">
        <p14:creationId xmlns:p14="http://schemas.microsoft.com/office/powerpoint/2010/main" val="3190084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Une </a:t>
            </a:r>
            <a:r>
              <a:rPr lang="fr-FR" dirty="0" smtClean="0"/>
              <a:t>conception du projet présente chez une majorité d’acteurs est issue d’une pensée </a:t>
            </a:r>
            <a:r>
              <a:rPr lang="fr-FR" dirty="0" smtClean="0"/>
              <a:t>déterministe:</a:t>
            </a:r>
            <a:endParaRPr lang="fr-FR" dirty="0" smtClean="0"/>
          </a:p>
          <a:p>
            <a:r>
              <a:rPr lang="fr-FR" dirty="0" smtClean="0"/>
              <a:t>Il y a un début, il y a une fin, il y a un problème et une solution</a:t>
            </a:r>
          </a:p>
          <a:p>
            <a:r>
              <a:rPr lang="fr-FR" dirty="0" smtClean="0"/>
              <a:t>Certains conçoivent (bureau des méthodes du fordisme), d’autres mettront en œuvre…</a:t>
            </a:r>
          </a:p>
          <a:p>
            <a:r>
              <a:rPr lang="fr-FR" dirty="0" smtClean="0"/>
              <a:t>A la limite c’est pourquoi cela ne choque personne dans les établissement d’admettre qu’un projet puisse être écrit par un petit nombre de personnes et doivent être mis en œuvre dans l’établissement sauf que cela interroge de + en + car ne marche pas &gt; l</a:t>
            </a:r>
            <a:r>
              <a:rPr lang="fr-FR" b="1" dirty="0" smtClean="0"/>
              <a:t>’appropriation </a:t>
            </a:r>
            <a:r>
              <a:rPr lang="fr-FR" dirty="0" smtClean="0"/>
              <a:t>ne se fait pas, l’approche déterministe ne fonctionne plus.</a:t>
            </a:r>
            <a:endParaRPr lang="fr-FR" dirty="0"/>
          </a:p>
        </p:txBody>
      </p:sp>
      <p:sp>
        <p:nvSpPr>
          <p:cNvPr id="4" name="Espace réservé du numéro de diapositive 3"/>
          <p:cNvSpPr>
            <a:spLocks noGrp="1"/>
          </p:cNvSpPr>
          <p:nvPr>
            <p:ph type="sldNum" sz="quarter" idx="10"/>
          </p:nvPr>
        </p:nvSpPr>
        <p:spPr/>
        <p:txBody>
          <a:bodyPr/>
          <a:lstStyle/>
          <a:p>
            <a:pPr>
              <a:defRPr/>
            </a:pPr>
            <a:fld id="{F98CD5D8-479B-4E71-AD3D-6CB0621C0F92}" type="slidenum">
              <a:rPr lang="fr-FR" smtClean="0"/>
              <a:pPr>
                <a:defRPr/>
              </a:pPr>
              <a:t>3</a:t>
            </a:fld>
            <a:endParaRPr lang="fr-FR"/>
          </a:p>
        </p:txBody>
      </p:sp>
    </p:spTree>
    <p:extLst>
      <p:ext uri="{BB962C8B-B14F-4D97-AF65-F5344CB8AC3E}">
        <p14:creationId xmlns:p14="http://schemas.microsoft.com/office/powerpoint/2010/main" val="259294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Gérer une action dont les résultats sont attendus, bornés, définis, prévisible ne nécessite pas de recourir à un projet</a:t>
            </a:r>
          </a:p>
          <a:p>
            <a:r>
              <a:rPr lang="fr-FR" dirty="0" smtClean="0"/>
              <a:t>Le projet suppose que l’on recherche une réponse inédite par rapport à une situation particulière (souvent jugée insatisfaisante) par des acteurs particuliers eux aussi</a:t>
            </a:r>
          </a:p>
          <a:p>
            <a:r>
              <a:rPr lang="fr-FR" dirty="0" smtClean="0"/>
              <a:t>C’est ce qui fait dire à </a:t>
            </a:r>
            <a:r>
              <a:rPr lang="fr-FR" dirty="0" err="1" smtClean="0"/>
              <a:t>Boutinet</a:t>
            </a:r>
            <a:r>
              <a:rPr lang="fr-FR" dirty="0" smtClean="0"/>
              <a:t> qu’il n’y a pas de projet sans</a:t>
            </a:r>
            <a:r>
              <a:rPr lang="fr-FR" baseline="0" dirty="0" smtClean="0"/>
              <a:t> problème et inversement pas de problème sans </a:t>
            </a:r>
            <a:r>
              <a:rPr lang="fr-FR" b="0" baseline="0" dirty="0" smtClean="0">
                <a:solidFill>
                  <a:srgbClr val="FF0000"/>
                </a:solidFill>
              </a:rPr>
              <a:t>projet… </a:t>
            </a:r>
          </a:p>
          <a:p>
            <a:r>
              <a:rPr lang="fr-FR" b="1" baseline="0" dirty="0" smtClean="0">
                <a:solidFill>
                  <a:srgbClr val="FF0000"/>
                </a:solidFill>
              </a:rPr>
              <a:t>Ainsi se déduit un certain lien entre problème – questionnement et projet</a:t>
            </a:r>
            <a:endParaRPr lang="fr-FR" b="1" dirty="0" smtClean="0">
              <a:solidFill>
                <a:srgbClr val="FF0000"/>
              </a:solidFill>
            </a:endParaRPr>
          </a:p>
          <a:p>
            <a:endParaRPr lang="fr-FR" dirty="0" smtClean="0"/>
          </a:p>
          <a:p>
            <a:r>
              <a:rPr lang="fr-FR" dirty="0" smtClean="0"/>
              <a:t>La nécessité de penser le projet cette dimension globale qui se déploie dans le temps et dans l’espace pose quelques difficultés:</a:t>
            </a:r>
          </a:p>
          <a:p>
            <a:r>
              <a:rPr lang="fr-FR" dirty="0" smtClean="0"/>
              <a:t>Il faut sans cesse penser ensemble la conception et la mise en action de ce que l’on conçoit, d’où ces allers retour incessant entre</a:t>
            </a:r>
          </a:p>
          <a:p>
            <a:r>
              <a:rPr lang="fr-FR" dirty="0" smtClean="0"/>
              <a:t>Stratégie / opérationnel</a:t>
            </a:r>
          </a:p>
          <a:p>
            <a:r>
              <a:rPr lang="fr-FR" dirty="0" smtClean="0"/>
              <a:t>Rêve / réalité – faisabilité</a:t>
            </a:r>
          </a:p>
          <a:p>
            <a:r>
              <a:rPr lang="fr-FR" dirty="0" smtClean="0"/>
              <a:t>On</a:t>
            </a:r>
            <a:r>
              <a:rPr lang="fr-FR" baseline="0" dirty="0" smtClean="0"/>
              <a:t> verra les conséquences sur le type de processus qui va permettre cela</a:t>
            </a:r>
          </a:p>
          <a:p>
            <a:r>
              <a:rPr lang="fr-FR" baseline="0" dirty="0" smtClean="0"/>
              <a:t>Ce qui est intéressant de noter à ce stade, c’est que la démarche d’élaboration elle-même produit déjà du changement, mais ce ne sera qu’à un certain nombre de conditions</a:t>
            </a:r>
            <a:endParaRPr lang="fr-FR" dirty="0"/>
          </a:p>
        </p:txBody>
      </p:sp>
      <p:sp>
        <p:nvSpPr>
          <p:cNvPr id="4" name="Espace réservé du numéro de diapositive 3"/>
          <p:cNvSpPr>
            <a:spLocks noGrp="1"/>
          </p:cNvSpPr>
          <p:nvPr>
            <p:ph type="sldNum" sz="quarter" idx="10"/>
          </p:nvPr>
        </p:nvSpPr>
        <p:spPr/>
        <p:txBody>
          <a:bodyPr/>
          <a:lstStyle/>
          <a:p>
            <a:pPr>
              <a:defRPr/>
            </a:pPr>
            <a:fld id="{F98CD5D8-479B-4E71-AD3D-6CB0621C0F92}" type="slidenum">
              <a:rPr lang="fr-FR" smtClean="0"/>
              <a:pPr>
                <a:defRPr/>
              </a:pPr>
              <a:t>4</a:t>
            </a:fld>
            <a:endParaRPr lang="fr-FR"/>
          </a:p>
        </p:txBody>
      </p:sp>
    </p:spTree>
    <p:extLst>
      <p:ext uri="{BB962C8B-B14F-4D97-AF65-F5344CB8AC3E}">
        <p14:creationId xmlns:p14="http://schemas.microsoft.com/office/powerpoint/2010/main" val="259294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L’analyse stratégique des organisations nous permet de comprendre comment se construisent les actions collectives :</a:t>
            </a:r>
          </a:p>
          <a:p>
            <a:r>
              <a:rPr lang="fr-FR" dirty="0" smtClean="0"/>
              <a:t>Elle</a:t>
            </a:r>
            <a:r>
              <a:rPr lang="fr-FR" baseline="0" dirty="0" smtClean="0"/>
              <a:t> nous dit que l’organisation est un construit humain qui se bâtit sur des intérêts individuels qui peuvent être contradictoires</a:t>
            </a:r>
          </a:p>
          <a:p>
            <a:r>
              <a:rPr lang="fr-FR" baseline="0" dirty="0" smtClean="0"/>
              <a:t>L’acteur s’intègre dans un ou plusieurs systèmes d’action et ( l’individu en bonne santé) agit toujours en vue d’améliorer sa situation au sein de l’organisation, ou de maintenir sa capacité d’agir.</a:t>
            </a:r>
          </a:p>
          <a:p>
            <a:r>
              <a:rPr lang="fr-FR" baseline="0" dirty="0" smtClean="0"/>
              <a:t>Mais les capacités d’agir des uns dépendent de celles des autres.</a:t>
            </a:r>
          </a:p>
          <a:p>
            <a:endParaRPr lang="fr-FR" baseline="0" dirty="0" smtClean="0"/>
          </a:p>
          <a:p>
            <a:r>
              <a:rPr lang="fr-FR" baseline="0" dirty="0" smtClean="0"/>
              <a:t>Crozier et </a:t>
            </a:r>
            <a:r>
              <a:rPr lang="fr-FR" baseline="0" dirty="0" err="1" smtClean="0"/>
              <a:t>Friedberg</a:t>
            </a:r>
            <a:r>
              <a:rPr lang="fr-FR" baseline="0" dirty="0" smtClean="0"/>
              <a:t> ont identifié 3 notions clés qui permettent aux acteurs d’être en relation les uns avec les autres au sein du système :</a:t>
            </a:r>
          </a:p>
          <a:p>
            <a:r>
              <a:rPr lang="fr-FR" baseline="0" dirty="0" smtClean="0"/>
              <a:t>Les </a:t>
            </a:r>
            <a:r>
              <a:rPr lang="fr-FR" b="1" baseline="0" dirty="0" smtClean="0"/>
              <a:t>zones d’incertitude</a:t>
            </a:r>
          </a:p>
          <a:p>
            <a:r>
              <a:rPr lang="fr-FR" baseline="0" dirty="0" smtClean="0"/>
              <a:t>Le </a:t>
            </a:r>
            <a:r>
              <a:rPr lang="fr-FR" b="1" baseline="0" dirty="0" smtClean="0"/>
              <a:t>pouvoir </a:t>
            </a:r>
            <a:r>
              <a:rPr lang="fr-FR" b="0" baseline="0" dirty="0" smtClean="0"/>
              <a:t>(pas au sens commun de l’autorité établie, mais au sens de son pouvoir d’agir)</a:t>
            </a:r>
          </a:p>
          <a:p>
            <a:r>
              <a:rPr lang="fr-FR" baseline="0" dirty="0" smtClean="0"/>
              <a:t>Le système d’action concret</a:t>
            </a:r>
          </a:p>
          <a:p>
            <a:endParaRPr lang="fr-FR" baseline="0" dirty="0" smtClean="0"/>
          </a:p>
          <a:p>
            <a:r>
              <a:rPr lang="fr-FR" baseline="0" dirty="0" smtClean="0"/>
              <a:t>Les acteurs développent alors des stratégies particulières qui sont régies par leurs choix rationnels, leurs propres ressources personnelles et par les jeux relationnels dans les quels ils s’investissent.</a:t>
            </a:r>
          </a:p>
          <a:p>
            <a:r>
              <a:rPr lang="fr-FR" baseline="0" dirty="0" smtClean="0"/>
              <a:t>C’est ce système de jeux structurés et d’ajustements permanents entre les acteurs, qui ont la plupart du temps des objectifs divergents qui est appelé par Crozier et </a:t>
            </a:r>
            <a:r>
              <a:rPr lang="fr-FR" baseline="0" dirty="0" err="1" smtClean="0"/>
              <a:t>Friedberg</a:t>
            </a:r>
            <a:r>
              <a:rPr lang="fr-FR" baseline="0" dirty="0" smtClean="0"/>
              <a:t> </a:t>
            </a:r>
            <a:r>
              <a:rPr lang="fr-FR" b="1" i="1" baseline="0" dirty="0" smtClean="0">
                <a:solidFill>
                  <a:srgbClr val="FF0000"/>
                </a:solidFill>
              </a:rPr>
              <a:t>« le système d’action concret »</a:t>
            </a:r>
          </a:p>
          <a:p>
            <a:r>
              <a:rPr lang="fr-FR" b="0" i="0" baseline="0" dirty="0" smtClean="0">
                <a:solidFill>
                  <a:srgbClr val="FF0000"/>
                </a:solidFill>
              </a:rPr>
              <a:t>Il est caractérisé par des conflits, des négociations, des alliances, qui constituent ce jeu d’actions structurées interdépendantes entre les acteurs. </a:t>
            </a:r>
          </a:p>
          <a:p>
            <a:r>
              <a:rPr lang="fr-FR" b="0" i="0" baseline="0" dirty="0" smtClean="0">
                <a:solidFill>
                  <a:srgbClr val="FF0000"/>
                </a:solidFill>
              </a:rPr>
              <a:t>Pour fédérer autour d’un projet, vous aurez à faire sans cesse se conjuguer les intérêts particuliers et les intérêts communs, le personnel et le collectif …</a:t>
            </a:r>
          </a:p>
          <a:p>
            <a:r>
              <a:rPr lang="fr-FR" b="0" i="1" baseline="0" dirty="0" smtClean="0">
                <a:solidFill>
                  <a:srgbClr val="FF0000"/>
                </a:solidFill>
              </a:rPr>
              <a:t>C’est pourquoi on ne peut impulser du changement que si l’on rentre un tant soit peu dans ce système d’acteurs et si on cherche à connaître un tant soit peu les intérêts particuliers avant de construire le projet qui fédère.</a:t>
            </a:r>
          </a:p>
          <a:p>
            <a:r>
              <a:rPr lang="fr-FR" b="0" i="1" dirty="0" smtClean="0">
                <a:solidFill>
                  <a:srgbClr val="FF0000"/>
                </a:solidFill>
              </a:rPr>
              <a:t>Une entrée par la sociologie des organisations, en  particulier par la théorie de l’acteur stratégique </a:t>
            </a:r>
          </a:p>
          <a:p>
            <a:r>
              <a:rPr lang="fr-FR" b="0" i="1" dirty="0" smtClean="0">
                <a:solidFill>
                  <a:srgbClr val="FF0000"/>
                </a:solidFill>
              </a:rPr>
              <a:t>(Crozier, 1981) nous apprend que beaucoup se joue dans les jeux d’acteurs en confrontation avec </a:t>
            </a:r>
          </a:p>
          <a:p>
            <a:r>
              <a:rPr lang="fr-FR" b="0" i="1" dirty="0" smtClean="0">
                <a:solidFill>
                  <a:srgbClr val="FF0000"/>
                </a:solidFill>
              </a:rPr>
              <a:t>leur environnement social. </a:t>
            </a:r>
            <a:r>
              <a:rPr lang="fr-FR" b="1" i="1" dirty="0" smtClean="0">
                <a:solidFill>
                  <a:srgbClr val="FF0000"/>
                </a:solidFill>
              </a:rPr>
              <a:t>Et si l'on veut comprendre les articulations entre les jeux d'acteurs et le</a:t>
            </a:r>
          </a:p>
          <a:p>
            <a:r>
              <a:rPr lang="fr-FR" b="1" i="1" dirty="0" smtClean="0">
                <a:solidFill>
                  <a:srgbClr val="FF0000"/>
                </a:solidFill>
              </a:rPr>
              <a:t>système d'action concret, il faut utiliser deux modes de raisonnement : le raisonnement stratégique </a:t>
            </a:r>
          </a:p>
          <a:p>
            <a:r>
              <a:rPr lang="fr-FR" b="1" i="1" dirty="0" smtClean="0">
                <a:solidFill>
                  <a:srgbClr val="FF0000"/>
                </a:solidFill>
              </a:rPr>
              <a:t>et le raisonnement systémique. </a:t>
            </a:r>
            <a:r>
              <a:rPr lang="fr-FR" b="0" i="1" dirty="0" smtClean="0">
                <a:solidFill>
                  <a:srgbClr val="FF0000"/>
                </a:solidFill>
              </a:rPr>
              <a:t>Le premier part de l'acteur pour découvrir le système, le second </a:t>
            </a:r>
          </a:p>
          <a:p>
            <a:r>
              <a:rPr lang="fr-FR" b="0" i="1" dirty="0" smtClean="0">
                <a:solidFill>
                  <a:srgbClr val="FF0000"/>
                </a:solidFill>
              </a:rPr>
              <a:t>tente de mettre en évidence l'ordre qui émane du système. Pour Jean-Pierre </a:t>
            </a:r>
            <a:r>
              <a:rPr lang="fr-FR" b="0" i="1" dirty="0" err="1" smtClean="0">
                <a:solidFill>
                  <a:srgbClr val="FF0000"/>
                </a:solidFill>
              </a:rPr>
              <a:t>Boutinet</a:t>
            </a:r>
            <a:r>
              <a:rPr lang="fr-FR" b="0" i="1" dirty="0" smtClean="0">
                <a:solidFill>
                  <a:srgbClr val="FF0000"/>
                </a:solidFill>
              </a:rPr>
              <a:t> (1993), ces </a:t>
            </a:r>
          </a:p>
          <a:p>
            <a:r>
              <a:rPr lang="fr-FR" b="0" i="1" dirty="0" smtClean="0">
                <a:solidFill>
                  <a:srgbClr val="FF0000"/>
                </a:solidFill>
              </a:rPr>
              <a:t>jeux d’acteurs présentent la difficulté majeure </a:t>
            </a:r>
            <a:r>
              <a:rPr lang="fr-FR" b="0" i="1" dirty="0" err="1" smtClean="0">
                <a:solidFill>
                  <a:srgbClr val="FF0000"/>
                </a:solidFill>
              </a:rPr>
              <a:t>dechercher</a:t>
            </a:r>
            <a:r>
              <a:rPr lang="fr-FR" b="0" i="1" dirty="0" smtClean="0">
                <a:solidFill>
                  <a:srgbClr val="FF0000"/>
                </a:solidFill>
              </a:rPr>
              <a:t> en permanence à concilier les logiques </a:t>
            </a:r>
          </a:p>
          <a:p>
            <a:r>
              <a:rPr lang="fr-FR" b="0" i="1" dirty="0" smtClean="0">
                <a:solidFill>
                  <a:srgbClr val="FF0000"/>
                </a:solidFill>
              </a:rPr>
              <a:t>individuelles et les logiques collectives</a:t>
            </a:r>
            <a:endParaRPr lang="fr-FR" b="0" i="1" dirty="0">
              <a:solidFill>
                <a:srgbClr val="FF0000"/>
              </a:solidFill>
            </a:endParaRPr>
          </a:p>
        </p:txBody>
      </p:sp>
      <p:sp>
        <p:nvSpPr>
          <p:cNvPr id="4" name="Espace réservé du numéro de diapositive 3"/>
          <p:cNvSpPr>
            <a:spLocks noGrp="1"/>
          </p:cNvSpPr>
          <p:nvPr>
            <p:ph type="sldNum" sz="quarter" idx="10"/>
          </p:nvPr>
        </p:nvSpPr>
        <p:spPr/>
        <p:txBody>
          <a:bodyPr/>
          <a:lstStyle/>
          <a:p>
            <a:pPr>
              <a:defRPr/>
            </a:pPr>
            <a:fld id="{F98CD5D8-479B-4E71-AD3D-6CB0621C0F92}" type="slidenum">
              <a:rPr lang="fr-FR" smtClean="0"/>
              <a:pPr>
                <a:defRPr/>
              </a:pPr>
              <a:t>5</a:t>
            </a:fld>
            <a:endParaRPr lang="fr-FR"/>
          </a:p>
        </p:txBody>
      </p:sp>
    </p:spTree>
    <p:extLst>
      <p:ext uri="{BB962C8B-B14F-4D97-AF65-F5344CB8AC3E}">
        <p14:creationId xmlns:p14="http://schemas.microsoft.com/office/powerpoint/2010/main" val="2967407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Complexité va forcément avec incertitude / imprévisible…</a:t>
            </a:r>
          </a:p>
          <a:p>
            <a:r>
              <a:rPr lang="fr-FR" dirty="0" smtClean="0"/>
              <a:t>Elle résulte d’un enchevêtrement d’éléments mêlés</a:t>
            </a:r>
            <a:r>
              <a:rPr lang="fr-FR" baseline="0" dirty="0" smtClean="0"/>
              <a:t> qui sont tous en lien entre eux, et dont il serait </a:t>
            </a:r>
            <a:r>
              <a:rPr lang="fr-FR" b="1" baseline="0" dirty="0" smtClean="0"/>
              <a:t>illusoire de faire l’inventaire et de qualifier tous </a:t>
            </a:r>
            <a:r>
              <a:rPr lang="fr-FR" baseline="0" dirty="0" smtClean="0"/>
              <a:t>les liens par une approche de type cartésienne (dénombrement, analyse, déduction)  : quand l’un d’entre eux entre en mouvement, il est très difficile de prévoir les effets sur l’ensemble.(plat de spaghettis)</a:t>
            </a:r>
          </a:p>
          <a:p>
            <a:endParaRPr lang="fr-FR" baseline="0" dirty="0" smtClean="0"/>
          </a:p>
          <a:p>
            <a:r>
              <a:rPr lang="fr-FR" baseline="0" dirty="0" smtClean="0"/>
              <a:t>C’est en cela que nos organisations s’approchent des systèmes </a:t>
            </a:r>
            <a:r>
              <a:rPr lang="fr-FR" b="1" baseline="0" dirty="0" smtClean="0"/>
              <a:t>vivants</a:t>
            </a:r>
            <a:r>
              <a:rPr lang="fr-FR" baseline="0" dirty="0" smtClean="0"/>
              <a:t> ( tout se tient, tout est en lien, le nombre de liens augmentant exponentiellement avec le nombre d’éléments, chaque mouvement d’un élément du système entraînant des changements sur les autres élément – boucles de </a:t>
            </a:r>
            <a:r>
              <a:rPr lang="fr-FR" baseline="0" dirty="0" err="1" smtClean="0"/>
              <a:t>rétro-action</a:t>
            </a:r>
            <a:r>
              <a:rPr lang="fr-FR" baseline="0" dirty="0" smtClean="0"/>
              <a:t> – qui deviennent autant de boucles de résistance au changement de par les jeux des acteurs …</a:t>
            </a:r>
          </a:p>
          <a:p>
            <a:endParaRPr lang="fr-FR" baseline="0" dirty="0" smtClean="0"/>
          </a:p>
        </p:txBody>
      </p:sp>
      <p:sp>
        <p:nvSpPr>
          <p:cNvPr id="4" name="Espace réservé du numéro de diapositive 3"/>
          <p:cNvSpPr>
            <a:spLocks noGrp="1"/>
          </p:cNvSpPr>
          <p:nvPr>
            <p:ph type="sldNum" sz="quarter" idx="10"/>
          </p:nvPr>
        </p:nvSpPr>
        <p:spPr/>
        <p:txBody>
          <a:bodyPr/>
          <a:lstStyle/>
          <a:p>
            <a:fld id="{D2EA66B2-6810-4B16-80DF-95B3F46D8E17}" type="slidenum">
              <a:rPr lang="fr-FR" smtClean="0"/>
              <a:t>6</a:t>
            </a:fld>
            <a:endParaRPr lang="fr-FR"/>
          </a:p>
        </p:txBody>
      </p:sp>
    </p:spTree>
    <p:extLst>
      <p:ext uri="{BB962C8B-B14F-4D97-AF65-F5344CB8AC3E}">
        <p14:creationId xmlns:p14="http://schemas.microsoft.com/office/powerpoint/2010/main" val="1196504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Pour donner toutes</a:t>
            </a:r>
            <a:r>
              <a:rPr lang="fr-FR" baseline="0" dirty="0" smtClean="0"/>
              <a:t> ses chances au projet, il convient de penser l’intégration de toutes les parties prenantes dès le départ.</a:t>
            </a:r>
          </a:p>
          <a:p>
            <a:r>
              <a:rPr lang="fr-FR" baseline="0" dirty="0" smtClean="0"/>
              <a:t>On a vu que les logiques applicationnistes ne fonctionnent pas (il n’y pas ceux qui conçoivent et ceux qui </a:t>
            </a:r>
            <a:r>
              <a:rPr lang="fr-FR" baseline="0" dirty="0" smtClean="0"/>
              <a:t>appliquent </a:t>
            </a:r>
            <a:r>
              <a:rPr lang="fr-FR" baseline="0" dirty="0" smtClean="0"/>
              <a:t>et ne produisent pas de changement.</a:t>
            </a:r>
          </a:p>
          <a:p>
            <a:r>
              <a:rPr lang="fr-FR" baseline="0" dirty="0" smtClean="0"/>
              <a:t>Par contre tous les acteurs n’ont pas une position équivalente dans la structure du projet, mais ce qui est important c’est de clarifier dès le départ le rôle de chacun et que chaque niveau puisse guider son action par la connaissance qu’il a de tout ce qui s’échange et se décide dans les différentes strates.</a:t>
            </a:r>
            <a:endParaRPr lang="fr-FR" dirty="0"/>
          </a:p>
        </p:txBody>
      </p:sp>
      <p:sp>
        <p:nvSpPr>
          <p:cNvPr id="4" name="Espace réservé du numéro de diapositive 3"/>
          <p:cNvSpPr>
            <a:spLocks noGrp="1"/>
          </p:cNvSpPr>
          <p:nvPr>
            <p:ph type="sldNum" sz="quarter" idx="10"/>
          </p:nvPr>
        </p:nvSpPr>
        <p:spPr/>
        <p:txBody>
          <a:bodyPr/>
          <a:lstStyle/>
          <a:p>
            <a:pPr>
              <a:defRPr/>
            </a:pPr>
            <a:fld id="{F98CD5D8-479B-4E71-AD3D-6CB0621C0F92}" type="slidenum">
              <a:rPr lang="fr-FR" smtClean="0"/>
              <a:pPr>
                <a:defRPr/>
              </a:pPr>
              <a:t>8</a:t>
            </a:fld>
            <a:endParaRPr lang="fr-FR"/>
          </a:p>
        </p:txBody>
      </p:sp>
    </p:spTree>
    <p:extLst>
      <p:ext uri="{BB962C8B-B14F-4D97-AF65-F5344CB8AC3E}">
        <p14:creationId xmlns:p14="http://schemas.microsoft.com/office/powerpoint/2010/main" val="3352099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b="1" dirty="0"/>
              <a:t>Une organisation apprenante ou organisation orientée conception </a:t>
            </a:r>
          </a:p>
          <a:p>
            <a:r>
              <a:rPr lang="fr-FR" dirty="0"/>
              <a:t>Une organisation apprenante est « </a:t>
            </a:r>
            <a:r>
              <a:rPr lang="fr-FR" i="1" dirty="0"/>
              <a:t>une organisation axée sur les apprentissages, qui cherche à créer son propre avenir, qui admet que l’apprentissage est un processus créateur pour ses membres et qui se développe, s’adapte et se transforme en réponse aux besoins et aux aspirations des gens qui en font partie et qui sont à l’extérieur</a:t>
            </a:r>
            <a:r>
              <a:rPr lang="fr-FR" dirty="0"/>
              <a:t> » (</a:t>
            </a:r>
            <a:r>
              <a:rPr lang="fr-FR" dirty="0" err="1"/>
              <a:t>Navran</a:t>
            </a:r>
            <a:r>
              <a:rPr lang="fr-FR" dirty="0"/>
              <a:t> Associates, 1993).</a:t>
            </a:r>
          </a:p>
          <a:p>
            <a:r>
              <a:rPr lang="fr-FR" dirty="0"/>
              <a:t> </a:t>
            </a:r>
          </a:p>
          <a:p>
            <a:r>
              <a:rPr lang="fr-FR" dirty="0"/>
              <a:t>Au-delà de l’organisation apprenante, l’organisation orientée conception s’intéresse à la production de connaissances, et plus particulièrement aux situations de création de savoirs. Cette organisation favorise les cycles d’apprentissages collectifs permettant une régénération des objets, des savoirs et des métiers (</a:t>
            </a:r>
            <a:r>
              <a:rPr lang="fr-FR" dirty="0" err="1"/>
              <a:t>Hatchuel</a:t>
            </a:r>
            <a:r>
              <a:rPr lang="fr-FR" dirty="0"/>
              <a:t> &amp; al, 2002). Ces apprentissages collectifs novateurs s’appuient sur de nouveaux rapports d’autorité et de prescription. </a:t>
            </a:r>
          </a:p>
          <a:p>
            <a:r>
              <a:rPr lang="fr-FR" dirty="0"/>
              <a:t> </a:t>
            </a:r>
          </a:p>
          <a:p>
            <a:r>
              <a:rPr lang="fr-FR" dirty="0"/>
              <a:t>Cette dernière approche du projet est certainement selon nous celle qui est à rechercher compte tenu de sa cohérence d’ensemble, de son efficacité en matière d’accompagnement du changement et de sa résonnance particulière avec la mission d’éducation et de formation des établissements d’enseignement. </a:t>
            </a:r>
          </a:p>
          <a:p>
            <a:r>
              <a:rPr lang="fr-FR" dirty="0"/>
              <a:t>Elle a tout à fait sa place dans les orientations actuelles en termes de construction de nouvelles grilles de lecture des pratiques professionnelles (cf. le projet agro écologique pour la France) et des pratiques pédagogiques. Enfouis dans un contexte d’incertitude – scientifique et sociétal –, dispersés dans des environnements instables, les savoirs transmis/construits avec les apprenants ne peuvent s’affranchir de cette réalité et se cantonner à des vérités hors sol, même tenues pour scientifiquement démontrées. La forme de rationalité privilégiée dans les apprentissages ne peut plus être de nature mécaniste mais de nature interactive. C’est un changement notoire qui touche à la fois aux statuts de l’enseignant/formateur (maître </a:t>
            </a:r>
            <a:r>
              <a:rPr lang="fr-FR" i="1" dirty="0"/>
              <a:t>vs</a:t>
            </a:r>
            <a:r>
              <a:rPr lang="fr-FR" dirty="0"/>
              <a:t> accompagnateur de changement), de l’apprenant (spectateur </a:t>
            </a:r>
            <a:r>
              <a:rPr lang="fr-FR" i="1" dirty="0"/>
              <a:t>vs</a:t>
            </a:r>
            <a:r>
              <a:rPr lang="fr-FR" dirty="0"/>
              <a:t> auteur de la construction de ses savoirs) mais aussi de l’institution qui, dans son projet stratégique, doit non seulement envisager les conditions pour que ces apprentissages puissent se faire – dans des plages pluridisciplinaires évidemment – mais orienter les méthodes de travail des uns et des autres. Les questions qui se posent alors sont : quelles réelles pratiques collaboratives entre enseignants, entre enseignants et apprenants ? Quelles réelles constructions d’objets éducatifs en amont ?… Les réponses à construire nous conduisent vers un renouvellement de ces objets, de ces concepts et par voie de conséquences des métiers qui en découleront. La « posture »  d’un tel « établissement orienté conception » suppose un travail sur sa raison d’être première, sur son cœur de cible, à savoir :  : les apprenants, pour qu’ils puissent prendre des décisions en connaissance de cause, les contenus de leurs apprentissages, et l’institutionnalisation des savoirs et leur réutilisation. C’est en fait le « type d’apprenant » que l’on veut former qui est questionné : un créateur, un accompagnateur du changement ou un exécutant de celui-ci, un agent de la routine ? Les valeurs-objectifs du développement durable (Hervieu &amp; Hubert, PROSPEA, 2002) nous donnent si ce n’est la réponse du moins la visée. </a:t>
            </a:r>
          </a:p>
          <a:p>
            <a:r>
              <a:rPr lang="fr-FR" dirty="0"/>
              <a:t>Il est également évident que les situations d’apprentissage, professionnel comme citoyen, sont au centre de cette visée. Ces situations devraient être : </a:t>
            </a:r>
          </a:p>
          <a:p>
            <a:pPr lvl="0"/>
            <a:r>
              <a:rPr lang="fr-FR" dirty="0"/>
              <a:t>Significatives : elles concernent des questions professionnelles que les acteurs se posent dans les territoires et auxquelles les apprenants vont être confrontés dans leur vie professionnelle et citoyenne.</a:t>
            </a:r>
          </a:p>
          <a:p>
            <a:pPr lvl="0"/>
            <a:r>
              <a:rPr lang="fr-FR" dirty="0"/>
              <a:t>Mobilisatrices : elles motivent, elles mobilisent les apprenants parce qu’elles les concernent, parce qu’elles produisent du sens et participent à la construction de savoirs – disciplinaires et pluridisciplinaires – réutilisables dans des situations du même type. </a:t>
            </a:r>
          </a:p>
          <a:p>
            <a:pPr lvl="0"/>
            <a:r>
              <a:rPr lang="fr-FR" dirty="0"/>
              <a:t>Basées sur l’enquête : ces situations pédagogiques se réfèrent aux pédagogies actives, mais plus encore socioconstructivistes. </a:t>
            </a:r>
          </a:p>
          <a:p>
            <a:r>
              <a:rPr lang="fr-FR" dirty="0"/>
              <a:t>Un « établissement orienté conception » cherche donc l’autonomisation de tous les apprenants – et pas seulement les bons – au cours de processus d’apprentissages collectifs pensés, mis en œuvre, accompagnés et pilotés par l’enseignant/formateur. Cette orientation constitue les fondements du projet pédagogique de l’établissement et de son pilotage. Le rôle du CEF est à cet effet crucial. L’ambition du projet d’établissement ne pourrait-elle pas être alors de manager le changement en s’intéressant au cœur de métier d’un établissement d’enseignement – la pédagogie - et non seulement à ses côtés organisationnels, en redonnant par là-même du sens et une éthique au travail des enseignants ? </a:t>
            </a:r>
          </a:p>
          <a:p>
            <a:endParaRPr lang="fr-FR" dirty="0"/>
          </a:p>
        </p:txBody>
      </p:sp>
      <p:sp>
        <p:nvSpPr>
          <p:cNvPr id="4" name="Espace réservé du numéro de diapositive 3"/>
          <p:cNvSpPr>
            <a:spLocks noGrp="1"/>
          </p:cNvSpPr>
          <p:nvPr>
            <p:ph type="sldNum" sz="quarter" idx="10"/>
          </p:nvPr>
        </p:nvSpPr>
        <p:spPr/>
        <p:txBody>
          <a:bodyPr/>
          <a:lstStyle/>
          <a:p>
            <a:fld id="{D2EA66B2-6810-4B16-80DF-95B3F46D8E17}" type="slidenum">
              <a:rPr lang="fr-FR" smtClean="0"/>
              <a:t>10</a:t>
            </a:fld>
            <a:endParaRPr lang="fr-FR"/>
          </a:p>
        </p:txBody>
      </p:sp>
    </p:spTree>
    <p:extLst>
      <p:ext uri="{BB962C8B-B14F-4D97-AF65-F5344CB8AC3E}">
        <p14:creationId xmlns:p14="http://schemas.microsoft.com/office/powerpoint/2010/main" val="3002828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Un  projet  </a:t>
            </a:r>
            <a:r>
              <a:rPr lang="fr-FR" b="1" dirty="0" smtClean="0"/>
              <a:t>participatif </a:t>
            </a:r>
            <a:r>
              <a:rPr lang="fr-FR" dirty="0" smtClean="0"/>
              <a:t> se  construit  dans  un  processus  et  une  organisation  où  les  acteurs  de  la </a:t>
            </a:r>
          </a:p>
          <a:p>
            <a:r>
              <a:rPr lang="fr-FR" dirty="0" smtClean="0"/>
              <a:t>communauté se voient offrir la possibilité d’influencer voire même de contrôler le développement </a:t>
            </a:r>
          </a:p>
          <a:p>
            <a:r>
              <a:rPr lang="fr-FR" dirty="0" smtClean="0"/>
              <a:t>d’initiatives, la prise de décision, les choix d’orientations. </a:t>
            </a:r>
          </a:p>
          <a:p>
            <a:r>
              <a:rPr lang="fr-FR" dirty="0" smtClean="0"/>
              <a:t>Le caractère participatif d’une démarche ou d’un projet peut cependant faire l’objet de </a:t>
            </a:r>
            <a:r>
              <a:rPr lang="fr-FR" b="1" dirty="0" smtClean="0"/>
              <a:t>conceptions assez différentes </a:t>
            </a:r>
            <a:r>
              <a:rPr lang="fr-FR" dirty="0" smtClean="0"/>
              <a:t>qu’il convient d’éclairer. </a:t>
            </a:r>
          </a:p>
          <a:p>
            <a:r>
              <a:rPr lang="fr-FR" dirty="0" smtClean="0"/>
              <a:t>Le </a:t>
            </a:r>
            <a:r>
              <a:rPr lang="fr-FR" b="1" dirty="0" smtClean="0">
                <a:solidFill>
                  <a:srgbClr val="FF0000"/>
                </a:solidFill>
              </a:rPr>
              <a:t>partage de l’information </a:t>
            </a:r>
            <a:r>
              <a:rPr lang="fr-FR" dirty="0" smtClean="0"/>
              <a:t>est le premier niveau de participation à assurer, afin que chacun puisse </a:t>
            </a:r>
          </a:p>
          <a:p>
            <a:r>
              <a:rPr lang="fr-FR" dirty="0" smtClean="0"/>
              <a:t>véritablement saisir la possibilité qui lui est offerte de contribuer, et ceci en connaissance de cause </a:t>
            </a:r>
          </a:p>
          <a:p>
            <a:r>
              <a:rPr lang="fr-FR" dirty="0" smtClean="0"/>
              <a:t>ou du moins avec le même niveau d’information que ses pairs. Il faut cependant garder à l’esprit </a:t>
            </a:r>
          </a:p>
          <a:p>
            <a:r>
              <a:rPr lang="fr-FR" dirty="0" smtClean="0"/>
              <a:t>que  cet  idéal  d’égalité  d’accès  à  l’information  ne  produit  pas  automatiquement  l’égalité  des </a:t>
            </a:r>
          </a:p>
          <a:p>
            <a:r>
              <a:rPr lang="fr-FR" dirty="0" smtClean="0"/>
              <a:t>connaissances et des capacités d’analyse compte tenu des positions différentes des acteurs, mais </a:t>
            </a:r>
          </a:p>
          <a:p>
            <a:r>
              <a:rPr lang="fr-FR" dirty="0" smtClean="0"/>
              <a:t>elle réduit les écarts. </a:t>
            </a:r>
          </a:p>
          <a:p>
            <a:endParaRPr lang="fr-FR" dirty="0" smtClean="0"/>
          </a:p>
          <a:p>
            <a:r>
              <a:rPr lang="fr-FR" dirty="0" smtClean="0"/>
              <a:t>Le  deuxième  niveau  de  participation  est  </a:t>
            </a:r>
            <a:r>
              <a:rPr lang="fr-FR" b="1" dirty="0" smtClean="0"/>
              <a:t>la  consultation</a:t>
            </a:r>
            <a:r>
              <a:rPr lang="fr-FR" dirty="0" smtClean="0"/>
              <a:t>, qui  consiste  à  demander  très  largement </a:t>
            </a:r>
          </a:p>
          <a:p>
            <a:r>
              <a:rPr lang="fr-FR" dirty="0" smtClean="0"/>
              <a:t>leur  avis  aux  parties  prenantes,  dans  le  but  d’éclairer  la  prise  de  décision,  mais  sans  aucune </a:t>
            </a:r>
          </a:p>
          <a:p>
            <a:r>
              <a:rPr lang="fr-FR" dirty="0" smtClean="0"/>
              <a:t>garantie que ces avis soient totalement pris en compte dans la prise de décision. Ce gradient de la </a:t>
            </a:r>
          </a:p>
          <a:p>
            <a:r>
              <a:rPr lang="fr-FR" dirty="0" smtClean="0"/>
              <a:t>participation  peut  toutefois  largement  répondre  aux attentes  d’un  grand  nombre  d’acteurs  qui </a:t>
            </a:r>
          </a:p>
          <a:p>
            <a:r>
              <a:rPr lang="fr-FR" dirty="0" smtClean="0"/>
              <a:t>souhaitent apporter leur </a:t>
            </a:r>
            <a:r>
              <a:rPr lang="fr-FR" b="1" dirty="0" smtClean="0"/>
              <a:t>contribution</a:t>
            </a:r>
            <a:r>
              <a:rPr lang="fr-FR" dirty="0" smtClean="0"/>
              <a:t> dans leur champ d’expertise ou d’intérêt (chaque service ou </a:t>
            </a:r>
          </a:p>
          <a:p>
            <a:r>
              <a:rPr lang="fr-FR" dirty="0" smtClean="0"/>
              <a:t>« corps » peut apporter sa contribution en ce qui concerne les questions qui se posent à lui-même), </a:t>
            </a:r>
          </a:p>
          <a:p>
            <a:r>
              <a:rPr lang="fr-FR" dirty="0" smtClean="0"/>
              <a:t>mais  sans  exprimer  le  souhait  d’aller  plus  loin.  L’idée  de  participation  est  </a:t>
            </a:r>
            <a:r>
              <a:rPr lang="fr-FR" b="1" dirty="0" smtClean="0"/>
              <a:t>souvent  réduite  </a:t>
            </a:r>
            <a:r>
              <a:rPr lang="fr-FR" dirty="0" smtClean="0"/>
              <a:t>à  ce </a:t>
            </a:r>
          </a:p>
          <a:p>
            <a:r>
              <a:rPr lang="fr-FR" dirty="0" smtClean="0"/>
              <a:t>niveau de participation qu’est la consultation ; en matière de gouvernance, c’est un énorme progrès </a:t>
            </a:r>
          </a:p>
          <a:p>
            <a:r>
              <a:rPr lang="fr-FR" dirty="0" smtClean="0"/>
              <a:t>sur  des  modes  de  gouvernance  plus  autoritaires,  mais  nous  n’avons  pas  encore  atteint  la </a:t>
            </a:r>
          </a:p>
          <a:p>
            <a:r>
              <a:rPr lang="fr-FR" dirty="0" smtClean="0"/>
              <a:t>gouvernance  participative  qui  se  joue  sur  le  mode  «dialogique »  où  les  personnels  de </a:t>
            </a:r>
          </a:p>
          <a:p>
            <a:r>
              <a:rPr lang="fr-FR" dirty="0" smtClean="0"/>
              <a:t>l’établissement  participent  à  part  égale  à  la  </a:t>
            </a:r>
            <a:r>
              <a:rPr lang="fr-FR" dirty="0" err="1" smtClean="0"/>
              <a:t>co</a:t>
            </a:r>
            <a:r>
              <a:rPr lang="fr-FR" dirty="0" smtClean="0"/>
              <a:t>-construction  du  sens  et  des  décisions  à  prendre. </a:t>
            </a:r>
          </a:p>
          <a:p>
            <a:r>
              <a:rPr lang="fr-FR" dirty="0" smtClean="0"/>
              <a:t>C’est certainement cet idéal qui est porté par les textes à travers le « dispositif participatif spécifique </a:t>
            </a:r>
          </a:p>
          <a:p>
            <a:r>
              <a:rPr lang="fr-FR" dirty="0" smtClean="0"/>
              <a:t>d’élaboration (groupes de travail, comité de pilotage, …) et de consultation (conseils de centres en </a:t>
            </a:r>
          </a:p>
          <a:p>
            <a:r>
              <a:rPr lang="fr-FR" dirty="0" smtClean="0"/>
              <a:t>particulier)» </a:t>
            </a:r>
          </a:p>
          <a:p>
            <a:r>
              <a:rPr lang="fr-FR" i="1" dirty="0"/>
              <a:t>Mais impliquer les parties prenantes ne va pas de soi et suppose une démarche appropriée en fonction de la situation, des objectifs visés. Travailler ensemble au « bien commun » implique d’accepter et de dépasser les intérêts particuliers pour s’accorder sur l’intérêt général. Il existe ainsi 8 modalités de participation plus ou moins engageantes (</a:t>
            </a:r>
            <a:r>
              <a:rPr lang="fr-FR" i="1" dirty="0" err="1"/>
              <a:t>Arnstein</a:t>
            </a:r>
            <a:r>
              <a:rPr lang="fr-FR" i="1" dirty="0"/>
              <a:t>, 1969) que l'on va retrouver dans le processus participatif de prise de décisions. Ces différents niveaux ont leur pertinence ; les principales sont les suivantes :</a:t>
            </a:r>
          </a:p>
          <a:p>
            <a:r>
              <a:rPr lang="fr-FR" i="1" dirty="0"/>
              <a:t>- </a:t>
            </a:r>
            <a:r>
              <a:rPr lang="fr-FR" b="1" i="1" dirty="0"/>
              <a:t>l'information </a:t>
            </a:r>
            <a:r>
              <a:rPr lang="fr-FR" i="1" dirty="0"/>
              <a:t>reste le premier pas dans la nécessaire transparence pour permettre aux acteurs la connaissance du contexte, des choix possibles dans une problématique donnée, cependant ceux-ci ne donnent pas leur avis. </a:t>
            </a:r>
          </a:p>
          <a:p>
            <a:r>
              <a:rPr lang="fr-FR" i="1" dirty="0"/>
              <a:t>- </a:t>
            </a:r>
            <a:r>
              <a:rPr lang="fr-FR" b="1" i="1" dirty="0"/>
              <a:t>la consultation </a:t>
            </a:r>
            <a:r>
              <a:rPr lang="fr-FR" i="1" dirty="0"/>
              <a:t>donne aux acteurs présents la possibilité de s'exprimer sur les choix proposés et permet de réajuster ou non la décision.</a:t>
            </a:r>
          </a:p>
          <a:p>
            <a:r>
              <a:rPr lang="fr-FR" i="1" dirty="0"/>
              <a:t>- </a:t>
            </a:r>
            <a:r>
              <a:rPr lang="fr-FR" b="1" i="1" dirty="0"/>
              <a:t>la concertation (ou conciliation) </a:t>
            </a:r>
            <a:r>
              <a:rPr lang="fr-FR" i="1" dirty="0"/>
              <a:t>est l'appropriation par les acteurs de la problématique et la mise en débat des choix à réaliser. Si la prise de décision reste cependant inchangée, des acteurs peuvent entrer dans les instances et influencer celle-ci.</a:t>
            </a:r>
          </a:p>
          <a:p>
            <a:r>
              <a:rPr lang="fr-FR" i="1" dirty="0"/>
              <a:t>- </a:t>
            </a:r>
            <a:r>
              <a:rPr lang="fr-FR" b="1" i="1" dirty="0"/>
              <a:t>la </a:t>
            </a:r>
            <a:r>
              <a:rPr lang="fr-FR" b="1" i="1" dirty="0" err="1"/>
              <a:t>co</a:t>
            </a:r>
            <a:r>
              <a:rPr lang="fr-FR" b="1" i="1" dirty="0"/>
              <a:t>-construction ou codécision. </a:t>
            </a:r>
            <a:r>
              <a:rPr lang="fr-FR" i="1" dirty="0"/>
              <a:t>Le schéma de la prise de décision change pour intégrer les apports des parties prenantes. Il y a recherche d'un compromis entre elles avant élaboration d'une décision. Ce compromis peut engendrer plus ou moins de délégation de pouvoir aux acteurs du partenariat (négociation) jusqu'au contrôle citoyen.</a:t>
            </a:r>
            <a:r>
              <a:rPr lang="fr-FR" b="1" i="1" dirty="0"/>
              <a:t> </a:t>
            </a:r>
            <a:endParaRPr lang="fr-FR" i="1" dirty="0"/>
          </a:p>
          <a:p>
            <a:endParaRPr lang="fr-FR" dirty="0"/>
          </a:p>
        </p:txBody>
      </p:sp>
      <p:sp>
        <p:nvSpPr>
          <p:cNvPr id="4" name="Espace réservé du numéro de diapositive 3"/>
          <p:cNvSpPr>
            <a:spLocks noGrp="1"/>
          </p:cNvSpPr>
          <p:nvPr>
            <p:ph type="sldNum" sz="quarter" idx="10"/>
          </p:nvPr>
        </p:nvSpPr>
        <p:spPr/>
        <p:txBody>
          <a:bodyPr/>
          <a:lstStyle/>
          <a:p>
            <a:pPr>
              <a:defRPr/>
            </a:pPr>
            <a:fld id="{F98CD5D8-479B-4E71-AD3D-6CB0621C0F92}" type="slidenum">
              <a:rPr lang="fr-FR" smtClean="0"/>
              <a:pPr>
                <a:defRPr/>
              </a:pPr>
              <a:t>13</a:t>
            </a:fld>
            <a:endParaRPr lang="fr-FR"/>
          </a:p>
        </p:txBody>
      </p:sp>
    </p:spTree>
    <p:extLst>
      <p:ext uri="{BB962C8B-B14F-4D97-AF65-F5344CB8AC3E}">
        <p14:creationId xmlns:p14="http://schemas.microsoft.com/office/powerpoint/2010/main" val="2384508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Espace réservé de l'image des diapositives 1"/>
          <p:cNvSpPr>
            <a:spLocks noGrp="1" noRot="1" noChangeAspect="1" noTextEdit="1"/>
          </p:cNvSpPr>
          <p:nvPr>
            <p:ph type="sldImg"/>
          </p:nvPr>
        </p:nvSpPr>
        <p:spPr>
          <a:ln/>
        </p:spPr>
      </p:sp>
      <p:sp>
        <p:nvSpPr>
          <p:cNvPr id="9830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latin typeface="Arial" charset="0"/>
            </a:endParaRPr>
          </a:p>
        </p:txBody>
      </p:sp>
      <p:sp>
        <p:nvSpPr>
          <p:cNvPr id="98308"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26011" indent="-279235" eaLnBrk="0" hangingPunct="0">
              <a:defRPr>
                <a:solidFill>
                  <a:schemeClr val="tx1"/>
                </a:solidFill>
                <a:latin typeface="Arial" charset="0"/>
                <a:ea typeface="ＭＳ Ｐゴシック" pitchFamily="34" charset="-128"/>
              </a:defRPr>
            </a:lvl2pPr>
            <a:lvl3pPr marL="1116940" indent="-223388" eaLnBrk="0" hangingPunct="0">
              <a:defRPr>
                <a:solidFill>
                  <a:schemeClr val="tx1"/>
                </a:solidFill>
                <a:latin typeface="Arial" charset="0"/>
                <a:ea typeface="ＭＳ Ｐゴシック" pitchFamily="34" charset="-128"/>
              </a:defRPr>
            </a:lvl3pPr>
            <a:lvl4pPr marL="1563715" indent="-223388" eaLnBrk="0" hangingPunct="0">
              <a:defRPr>
                <a:solidFill>
                  <a:schemeClr val="tx1"/>
                </a:solidFill>
                <a:latin typeface="Arial" charset="0"/>
                <a:ea typeface="ＭＳ Ｐゴシック" pitchFamily="34" charset="-128"/>
              </a:defRPr>
            </a:lvl4pPr>
            <a:lvl5pPr marL="2010491" indent="-223388" eaLnBrk="0" hangingPunct="0">
              <a:defRPr>
                <a:solidFill>
                  <a:schemeClr val="tx1"/>
                </a:solidFill>
                <a:latin typeface="Arial" charset="0"/>
                <a:ea typeface="ＭＳ Ｐゴシック" pitchFamily="34" charset="-128"/>
              </a:defRPr>
            </a:lvl5pPr>
            <a:lvl6pPr marL="2457267" indent="-223388" eaLnBrk="0" fontAlgn="base" hangingPunct="0">
              <a:spcBef>
                <a:spcPct val="0"/>
              </a:spcBef>
              <a:spcAft>
                <a:spcPct val="0"/>
              </a:spcAft>
              <a:defRPr>
                <a:solidFill>
                  <a:schemeClr val="tx1"/>
                </a:solidFill>
                <a:latin typeface="Arial" charset="0"/>
                <a:ea typeface="ＭＳ Ｐゴシック" pitchFamily="34" charset="-128"/>
              </a:defRPr>
            </a:lvl6pPr>
            <a:lvl7pPr marL="2904043" indent="-223388" eaLnBrk="0" fontAlgn="base" hangingPunct="0">
              <a:spcBef>
                <a:spcPct val="0"/>
              </a:spcBef>
              <a:spcAft>
                <a:spcPct val="0"/>
              </a:spcAft>
              <a:defRPr>
                <a:solidFill>
                  <a:schemeClr val="tx1"/>
                </a:solidFill>
                <a:latin typeface="Arial" charset="0"/>
                <a:ea typeface="ＭＳ Ｐゴシック" pitchFamily="34" charset="-128"/>
              </a:defRPr>
            </a:lvl7pPr>
            <a:lvl8pPr marL="3350819" indent="-223388" eaLnBrk="0" fontAlgn="base" hangingPunct="0">
              <a:spcBef>
                <a:spcPct val="0"/>
              </a:spcBef>
              <a:spcAft>
                <a:spcPct val="0"/>
              </a:spcAft>
              <a:defRPr>
                <a:solidFill>
                  <a:schemeClr val="tx1"/>
                </a:solidFill>
                <a:latin typeface="Arial" charset="0"/>
                <a:ea typeface="ＭＳ Ｐゴシック" pitchFamily="34" charset="-128"/>
              </a:defRPr>
            </a:lvl8pPr>
            <a:lvl9pPr marL="3797595" indent="-223388"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20C32549-A52B-4379-A66C-91A62BEAFCCA}" type="slidenum">
              <a:rPr lang="fr-FR" smtClean="0"/>
              <a:pPr eaLnBrk="1" hangingPunct="1"/>
              <a:t>18</a:t>
            </a:fld>
            <a:endParaRPr lang="fr-F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Espace réservé de l'image des diapositives 1"/>
          <p:cNvSpPr>
            <a:spLocks noGrp="1" noRot="1" noChangeAspect="1" noTextEdit="1"/>
          </p:cNvSpPr>
          <p:nvPr>
            <p:ph type="sldImg"/>
          </p:nvPr>
        </p:nvSpPr>
        <p:spPr>
          <a:ln/>
        </p:spPr>
      </p:sp>
      <p:sp>
        <p:nvSpPr>
          <p:cNvPr id="9933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latin typeface="Arial" charset="0"/>
            </a:endParaRPr>
          </a:p>
        </p:txBody>
      </p:sp>
      <p:sp>
        <p:nvSpPr>
          <p:cNvPr id="9933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26011" indent="-279235" eaLnBrk="0" hangingPunct="0">
              <a:defRPr>
                <a:solidFill>
                  <a:schemeClr val="tx1"/>
                </a:solidFill>
                <a:latin typeface="Arial" charset="0"/>
                <a:ea typeface="ＭＳ Ｐゴシック" pitchFamily="34" charset="-128"/>
              </a:defRPr>
            </a:lvl2pPr>
            <a:lvl3pPr marL="1116940" indent="-223388" eaLnBrk="0" hangingPunct="0">
              <a:defRPr>
                <a:solidFill>
                  <a:schemeClr val="tx1"/>
                </a:solidFill>
                <a:latin typeface="Arial" charset="0"/>
                <a:ea typeface="ＭＳ Ｐゴシック" pitchFamily="34" charset="-128"/>
              </a:defRPr>
            </a:lvl3pPr>
            <a:lvl4pPr marL="1563715" indent="-223388" eaLnBrk="0" hangingPunct="0">
              <a:defRPr>
                <a:solidFill>
                  <a:schemeClr val="tx1"/>
                </a:solidFill>
                <a:latin typeface="Arial" charset="0"/>
                <a:ea typeface="ＭＳ Ｐゴシック" pitchFamily="34" charset="-128"/>
              </a:defRPr>
            </a:lvl4pPr>
            <a:lvl5pPr marL="2010491" indent="-223388" eaLnBrk="0" hangingPunct="0">
              <a:defRPr>
                <a:solidFill>
                  <a:schemeClr val="tx1"/>
                </a:solidFill>
                <a:latin typeface="Arial" charset="0"/>
                <a:ea typeface="ＭＳ Ｐゴシック" pitchFamily="34" charset="-128"/>
              </a:defRPr>
            </a:lvl5pPr>
            <a:lvl6pPr marL="2457267" indent="-223388" eaLnBrk="0" fontAlgn="base" hangingPunct="0">
              <a:spcBef>
                <a:spcPct val="0"/>
              </a:spcBef>
              <a:spcAft>
                <a:spcPct val="0"/>
              </a:spcAft>
              <a:defRPr>
                <a:solidFill>
                  <a:schemeClr val="tx1"/>
                </a:solidFill>
                <a:latin typeface="Arial" charset="0"/>
                <a:ea typeface="ＭＳ Ｐゴシック" pitchFamily="34" charset="-128"/>
              </a:defRPr>
            </a:lvl6pPr>
            <a:lvl7pPr marL="2904043" indent="-223388" eaLnBrk="0" fontAlgn="base" hangingPunct="0">
              <a:spcBef>
                <a:spcPct val="0"/>
              </a:spcBef>
              <a:spcAft>
                <a:spcPct val="0"/>
              </a:spcAft>
              <a:defRPr>
                <a:solidFill>
                  <a:schemeClr val="tx1"/>
                </a:solidFill>
                <a:latin typeface="Arial" charset="0"/>
                <a:ea typeface="ＭＳ Ｐゴシック" pitchFamily="34" charset="-128"/>
              </a:defRPr>
            </a:lvl7pPr>
            <a:lvl8pPr marL="3350819" indent="-223388" eaLnBrk="0" fontAlgn="base" hangingPunct="0">
              <a:spcBef>
                <a:spcPct val="0"/>
              </a:spcBef>
              <a:spcAft>
                <a:spcPct val="0"/>
              </a:spcAft>
              <a:defRPr>
                <a:solidFill>
                  <a:schemeClr val="tx1"/>
                </a:solidFill>
                <a:latin typeface="Arial" charset="0"/>
                <a:ea typeface="ＭＳ Ｐゴシック" pitchFamily="34" charset="-128"/>
              </a:defRPr>
            </a:lvl8pPr>
            <a:lvl9pPr marL="3797595" indent="-223388"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D377B250-F194-4F46-9D6F-B5027742764B}" type="slidenum">
              <a:rPr lang="fr-FR" smtClean="0"/>
              <a:pPr eaLnBrk="1" hangingPunct="1"/>
              <a:t>19</a:t>
            </a:fld>
            <a:endParaRPr lang="fr-F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Espace réservé de l'image des diapositives 1"/>
          <p:cNvSpPr>
            <a:spLocks noGrp="1" noRot="1" noChangeAspect="1" noTextEdit="1"/>
          </p:cNvSpPr>
          <p:nvPr>
            <p:ph type="sldImg"/>
          </p:nvPr>
        </p:nvSpPr>
        <p:spPr>
          <a:ln/>
        </p:spPr>
      </p:sp>
      <p:sp>
        <p:nvSpPr>
          <p:cNvPr id="91139" name="Espace réservé des commentaires 2"/>
          <p:cNvSpPr>
            <a:spLocks noGrp="1"/>
          </p:cNvSpPr>
          <p:nvPr>
            <p:ph type="body" idx="1"/>
          </p:nvPr>
        </p:nvSpPr>
        <p:spPr>
          <a:xfrm>
            <a:off x="252563" y="4643517"/>
            <a:ext cx="6140149" cy="439912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z="900" dirty="0"/>
              <a:t>Vision de la circulaire sur le PE :</a:t>
            </a:r>
          </a:p>
          <a:p>
            <a:r>
              <a:rPr lang="fr-FR" sz="900" dirty="0"/>
              <a:t>Mais si on imagine bien à travers cette vision les « briques » qui vont constituer le projet d’établissement, on fait généralement trois constats d’échecs:</a:t>
            </a:r>
          </a:p>
          <a:p>
            <a:endParaRPr lang="fr-FR" sz="900" dirty="0"/>
          </a:p>
          <a:p>
            <a:pPr marL="167541" indent="-167541">
              <a:buFont typeface="Arial" pitchFamily="34" charset="0"/>
              <a:buChar char="•"/>
            </a:pPr>
            <a:r>
              <a:rPr lang="fr-FR" sz="900" dirty="0"/>
              <a:t>Le travail de diagnostic préalable est à la fois l’exercice le mieux maîtrisé et le moins opérant pour définir un projet (enlisement, épuisement, …)</a:t>
            </a:r>
          </a:p>
          <a:p>
            <a:pPr marL="167541" indent="-167541">
              <a:buFont typeface="Arial" pitchFamily="34" charset="0"/>
              <a:buChar char="•"/>
            </a:pPr>
            <a:r>
              <a:rPr lang="fr-FR" sz="900" dirty="0"/>
              <a:t>Le passage du diagnostic aux axes stratégiques est une boîte noire </a:t>
            </a:r>
          </a:p>
          <a:p>
            <a:pPr marL="167541" indent="-167541">
              <a:buFont typeface="Arial" pitchFamily="34" charset="0"/>
              <a:buChar char="•"/>
            </a:pPr>
            <a:r>
              <a:rPr lang="fr-FR" sz="900" dirty="0"/>
              <a:t>L’écriture d’un projet ne permet pas toujours le changement par « appropriation »</a:t>
            </a:r>
          </a:p>
          <a:p>
            <a:endParaRPr lang="fr-FR" sz="900" dirty="0"/>
          </a:p>
          <a:p>
            <a:endParaRPr lang="fr-FR" sz="900" dirty="0"/>
          </a:p>
          <a:p>
            <a:r>
              <a:rPr lang="fr-FR" sz="900" dirty="0"/>
              <a:t>Les points de passage obligés</a:t>
            </a:r>
          </a:p>
          <a:p>
            <a:r>
              <a:rPr lang="fr-FR" sz="900" dirty="0"/>
              <a:t>L'élaboration du projet d'établissement est la résultante d'un ensemble d’éléments constituant des</a:t>
            </a:r>
          </a:p>
          <a:p>
            <a:r>
              <a:rPr lang="fr-FR" sz="900" dirty="0"/>
              <a:t>points de passage obligés :</a:t>
            </a:r>
          </a:p>
          <a:p>
            <a:r>
              <a:rPr lang="fr-FR" sz="900" dirty="0"/>
              <a:t>- une vision historique de l'établissement qui permet de repérer les valeurs qui sont les siennes ;</a:t>
            </a:r>
          </a:p>
          <a:p>
            <a:r>
              <a:rPr lang="fr-FR" sz="900" dirty="0"/>
              <a:t>- un diagnostic préalable identifiant les points forts et les points faibles de la situation interne</a:t>
            </a:r>
          </a:p>
          <a:p>
            <a:r>
              <a:rPr lang="fr-FR" sz="900" dirty="0"/>
              <a:t>(diagnostic de fonctionnement) et externe (diagnostic territorial), en s’efforçant d’explorer tous</a:t>
            </a:r>
          </a:p>
          <a:p>
            <a:r>
              <a:rPr lang="fr-FR" sz="900" dirty="0"/>
              <a:t>les aspects de l’établissement ;</a:t>
            </a:r>
          </a:p>
          <a:p>
            <a:r>
              <a:rPr lang="fr-FR" sz="900" dirty="0"/>
              <a:t>- une lecture des orientations et prescriptions nationales et régionales, appropriées par</a:t>
            </a:r>
          </a:p>
          <a:p>
            <a:r>
              <a:rPr lang="fr-FR" sz="900" dirty="0"/>
              <a:t>l'établissement et spécifiées dans le contexte qui est le sien ;</a:t>
            </a:r>
          </a:p>
          <a:p>
            <a:r>
              <a:rPr lang="fr-FR" sz="900" dirty="0"/>
              <a:t>8</a:t>
            </a:r>
          </a:p>
          <a:p>
            <a:r>
              <a:rPr lang="fr-FR" sz="900" dirty="0"/>
              <a:t>- un effort de prospective et d'anticipation ;</a:t>
            </a:r>
          </a:p>
          <a:p>
            <a:r>
              <a:rPr lang="fr-FR" sz="900" dirty="0"/>
              <a:t>- un dispositif participatif spécifique d'élaboration (groupes de travail, comité de pilotage…) et de</a:t>
            </a:r>
          </a:p>
          <a:p>
            <a:r>
              <a:rPr lang="fr-FR" sz="900" dirty="0"/>
              <a:t>consultation (conseils de chacun des centres d’un EPLEFPA, en particulier) dont la durée n’est</a:t>
            </a:r>
          </a:p>
          <a:p>
            <a:r>
              <a:rPr lang="fr-FR" sz="900" dirty="0"/>
              <a:t>ni trop courte (pour laisser le temps de la réflexion collective), ni trop longue (pour ne pas</a:t>
            </a:r>
          </a:p>
          <a:p>
            <a:r>
              <a:rPr lang="fr-FR" sz="900" dirty="0"/>
              <a:t>émousser les dynamiques) ;</a:t>
            </a:r>
          </a:p>
          <a:p>
            <a:r>
              <a:rPr lang="fr-FR" sz="900" dirty="0"/>
              <a:t>- des mesures de pilotage, d'accompagnement, de suivi et d’évaluation ;</a:t>
            </a:r>
          </a:p>
          <a:p>
            <a:r>
              <a:rPr lang="fr-FR" sz="900" dirty="0"/>
              <a:t>- une approbation par un vote formel du conseil d’administration de l’EPLEFPA ou celui de</a:t>
            </a:r>
          </a:p>
          <a:p>
            <a:r>
              <a:rPr lang="fr-FR" sz="900" dirty="0"/>
              <a:t>l’AOR de l’établissement privé.</a:t>
            </a:r>
          </a:p>
          <a:p>
            <a:r>
              <a:rPr lang="fr-FR" sz="900" dirty="0"/>
              <a:t>Remarque :</a:t>
            </a:r>
          </a:p>
          <a:p>
            <a:r>
              <a:rPr lang="fr-FR" sz="900" dirty="0"/>
              <a:t>S’il n’y a pas de procédure formalisée de validation par le DRAF, il n’en demeure pas moins que</a:t>
            </a:r>
          </a:p>
          <a:p>
            <a:r>
              <a:rPr lang="fr-FR" sz="900" dirty="0"/>
              <a:t>celui-ci doit s’assurer que le projet d’établissement est en conformité avec les dispositions</a:t>
            </a:r>
          </a:p>
          <a:p>
            <a:r>
              <a:rPr lang="fr-FR" sz="900" dirty="0"/>
              <a:t>législatives et réglementaires, et compatible avec les moyens prévisibles (cf. § 4.2).</a:t>
            </a:r>
          </a:p>
          <a:p>
            <a:r>
              <a:rPr lang="fr-FR" sz="900" dirty="0"/>
              <a:t>3.2. Quelques règles à respecter</a:t>
            </a:r>
          </a:p>
          <a:p>
            <a:r>
              <a:rPr lang="fr-FR" sz="900" dirty="0"/>
              <a:t>•  Affirmer une politique en tenant compte des réalités internes et externes</a:t>
            </a:r>
          </a:p>
          <a:p>
            <a:r>
              <a:rPr lang="fr-FR" sz="900" dirty="0"/>
              <a:t>Le diagnostic du fonctionnement interne est un point de départ essentiel à l’élaboration du projet :</a:t>
            </a:r>
          </a:p>
          <a:p>
            <a:r>
              <a:rPr lang="fr-FR" sz="900" dirty="0"/>
              <a:t>c'est l'occasion d'associer toutes les catégories de personnels à l'élaboration de constats sur la</a:t>
            </a:r>
          </a:p>
          <a:p>
            <a:r>
              <a:rPr lang="fr-FR" sz="900" dirty="0"/>
              <a:t>manière dont fonctionne très concrètement l'établissement (politique d'équipement pédagogique,</a:t>
            </a:r>
          </a:p>
          <a:p>
            <a:r>
              <a:rPr lang="fr-FR" sz="900" dirty="0"/>
              <a:t>manière dont se déroulent les conseils de classe, organisation de la journée de prérentrée, accueil</a:t>
            </a:r>
          </a:p>
          <a:p>
            <a:r>
              <a:rPr lang="fr-FR" sz="900" dirty="0"/>
              <a:t>des nouveaux personnels...). Les déterminants externes ont aussi toute leur importance.</a:t>
            </a:r>
          </a:p>
          <a:p>
            <a:r>
              <a:rPr lang="fr-FR" sz="900" dirty="0"/>
              <a:t>L’élaboration du projet d'établissement est une bonne occasion de prise de conscience collective</a:t>
            </a:r>
          </a:p>
          <a:p>
            <a:r>
              <a:rPr lang="fr-FR" sz="900" dirty="0"/>
              <a:t>sur l'attractivité de l'établissement, son image, la cohérence de ses choix avec celui d'autres</a:t>
            </a:r>
          </a:p>
          <a:p>
            <a:r>
              <a:rPr lang="fr-FR" sz="900" dirty="0"/>
              <a:t>établissements, etc. C’est bien de l’interne et de l’externe qu’il convient de se saisir, sans négliger</a:t>
            </a:r>
          </a:p>
          <a:p>
            <a:r>
              <a:rPr lang="fr-FR" sz="900" dirty="0"/>
              <a:t>ni l’un ni l’autre.</a:t>
            </a:r>
          </a:p>
          <a:p>
            <a:r>
              <a:rPr lang="fr-FR" sz="900" dirty="0"/>
              <a:t>•  </a:t>
            </a:r>
            <a:r>
              <a:rPr lang="fr-FR" sz="900" dirty="0" err="1"/>
              <a:t>Elaborer</a:t>
            </a:r>
            <a:r>
              <a:rPr lang="fr-FR" sz="900" dirty="0"/>
              <a:t> un projet fédérateur respectant les projets sectoriels ou thématiques</a:t>
            </a:r>
          </a:p>
          <a:p>
            <a:r>
              <a:rPr lang="fr-FR" sz="900" dirty="0"/>
              <a:t>Un projet d'établissement est plus qu’un projet pédagogique – mais il est aussi cela – et doit</a:t>
            </a:r>
          </a:p>
          <a:p>
            <a:r>
              <a:rPr lang="fr-FR" sz="900" dirty="0"/>
              <a:t>dépasser les projets de chaque composante (chaque centre d’un EPLEFPA, notamment) ou les</a:t>
            </a:r>
          </a:p>
          <a:p>
            <a:r>
              <a:rPr lang="fr-FR" sz="900" dirty="0"/>
              <a:t>projets plus sectoriels ou thématiques. Pour autant ces projets élémentaires ont leur valeur car ils</a:t>
            </a:r>
          </a:p>
          <a:p>
            <a:r>
              <a:rPr lang="fr-FR" sz="900" dirty="0"/>
              <a:t>sont portés par des dynamiques internes : fédérer sans dissoudre les projets élémentaires est</a:t>
            </a:r>
          </a:p>
          <a:p>
            <a:r>
              <a:rPr lang="fr-FR" sz="900" dirty="0"/>
              <a:t>donc une règle à respecter.</a:t>
            </a:r>
          </a:p>
          <a:p>
            <a:r>
              <a:rPr lang="fr-FR" sz="900" dirty="0"/>
              <a:t>•  Associer et consulter</a:t>
            </a:r>
          </a:p>
          <a:p>
            <a:r>
              <a:rPr lang="fr-FR" sz="900" dirty="0"/>
              <a:t>Comme il a déjà été dit, il conviendra de mettre en place un dispositif participatif d’élaboration, de</a:t>
            </a:r>
          </a:p>
          <a:p>
            <a:r>
              <a:rPr lang="fr-FR" sz="900" dirty="0"/>
              <a:t>pilotage et de consultation où toutes les catégories de personnels et d’usagers (publics en</a:t>
            </a:r>
          </a:p>
          <a:p>
            <a:r>
              <a:rPr lang="fr-FR" sz="900" dirty="0"/>
              <a:t>formation, parents d’élèves, maîtres d’apprentissage…) seront impliquées. Des journées</a:t>
            </a:r>
          </a:p>
          <a:p>
            <a:r>
              <a:rPr lang="fr-FR" sz="900" dirty="0"/>
              <a:t>banalisées, au sein de l’établissement, pour l’organisation du travail collectif peuvent être prévues</a:t>
            </a:r>
          </a:p>
          <a:p>
            <a:r>
              <a:rPr lang="fr-FR" sz="900" dirty="0"/>
              <a:t>avec l’autorisation du DRAF.</a:t>
            </a:r>
          </a:p>
          <a:p>
            <a:r>
              <a:rPr lang="fr-FR" sz="900" dirty="0"/>
              <a:t>A l’inverse, tous les partenaires de l’établissement n’ont pas à être associés à l’ensemble des</a:t>
            </a:r>
          </a:p>
          <a:p>
            <a:r>
              <a:rPr lang="fr-FR" sz="900" dirty="0"/>
              <a:t>opérations liées au projet stratégique. En particulier, le chef d’établissement sera attentif à bien</a:t>
            </a:r>
          </a:p>
          <a:p>
            <a:r>
              <a:rPr lang="fr-FR" sz="900" dirty="0"/>
              <a:t>distinguer ce qui relève de la concertation (surtout interne), de la consultation (essentiellement</a:t>
            </a:r>
          </a:p>
          <a:p>
            <a:r>
              <a:rPr lang="fr-FR" sz="900" dirty="0"/>
              <a:t>interlocuteurs extérieurs), et de la rédaction du projet (qui relève d’un groupe restreint dans lequel</a:t>
            </a:r>
          </a:p>
          <a:p>
            <a:r>
              <a:rPr lang="fr-FR" sz="900" dirty="0"/>
              <a:t>les responsabilités individuelles seront clairement définies).</a:t>
            </a:r>
          </a:p>
          <a:p>
            <a:r>
              <a:rPr lang="fr-FR" sz="900" dirty="0"/>
              <a:t>•  Passer d’un diagnostic à la définition d’axes stratégiques</a:t>
            </a:r>
          </a:p>
          <a:p>
            <a:r>
              <a:rPr lang="fr-FR" sz="900" dirty="0"/>
              <a:t>Il n'est pas simple de passer d’un diagnostic à la définition d’axes stratégiques. Le diagnostic</a:t>
            </a:r>
          </a:p>
          <a:p>
            <a:r>
              <a:rPr lang="fr-FR" sz="900" dirty="0"/>
              <a:t>formulé en termes de points forts et de points faibles fournit des éléments qui, traduits en objectifs,</a:t>
            </a:r>
          </a:p>
          <a:p>
            <a:r>
              <a:rPr lang="fr-FR" sz="900" dirty="0"/>
              <a:t>pourront nourrir le projet (améliorer les points faibles, par exemple), mais ce diagnostic ne saurait</a:t>
            </a:r>
          </a:p>
          <a:p>
            <a:r>
              <a:rPr lang="fr-FR" sz="900" dirty="0"/>
              <a:t>être l’unique point de départ pour construire les axes stratégiques du projet. D’autres éléments</a:t>
            </a:r>
          </a:p>
          <a:p>
            <a:r>
              <a:rPr lang="fr-FR" sz="900" dirty="0"/>
              <a:t>interviennent : le PREA, les valeurs que l’on souhaite réaffirmer, les difficultés de l’avenir que l’on</a:t>
            </a:r>
          </a:p>
          <a:p>
            <a:r>
              <a:rPr lang="fr-FR" sz="900" dirty="0"/>
              <a:t>pressent, les enjeux et les risques auxquels il faudra faire face... Il est souligné, à cet égard, que le</a:t>
            </a:r>
          </a:p>
          <a:p>
            <a:r>
              <a:rPr lang="fr-FR" sz="900" dirty="0"/>
              <a:t>projet d’établissement ne saurait se limiter à une simple déclinaison du PREA. La définition d’axes</a:t>
            </a:r>
          </a:p>
          <a:p>
            <a:r>
              <a:rPr lang="fr-FR" sz="900" dirty="0"/>
              <a:t>stratégiques nécessite imagination et créativité, et la prise en compte simultanée de multiples</a:t>
            </a:r>
          </a:p>
          <a:p>
            <a:r>
              <a:rPr lang="fr-FR" sz="900" dirty="0"/>
              <a:t>éléments. Cette définition nécessite aussi une vision claire des priorités, toutes les orientations</a:t>
            </a:r>
          </a:p>
          <a:p>
            <a:r>
              <a:rPr lang="fr-FR" sz="900" dirty="0"/>
              <a:t>identifiées n’étant pas « également stratégiques ».</a:t>
            </a:r>
          </a:p>
          <a:p>
            <a:r>
              <a:rPr lang="fr-FR" sz="900" dirty="0"/>
              <a:t>9</a:t>
            </a:r>
          </a:p>
          <a:p>
            <a:r>
              <a:rPr lang="fr-FR" sz="900" dirty="0"/>
              <a:t>•  Formuler des axes stratégiques lisibles et explicites</a:t>
            </a:r>
          </a:p>
          <a:p>
            <a:r>
              <a:rPr lang="fr-FR" sz="900" dirty="0"/>
              <a:t>Les axes stratégiques vont structurer le projet qui fera l’objet d’un document écrit et public. Il</a:t>
            </a:r>
          </a:p>
          <a:p>
            <a:r>
              <a:rPr lang="fr-FR" sz="900" dirty="0"/>
              <a:t>convient donc de s’attacher à la qualité de leur formulation (clarté du sens, acceptabilité, lisibilité)</a:t>
            </a:r>
          </a:p>
          <a:p>
            <a:r>
              <a:rPr lang="fr-FR" sz="900" dirty="0"/>
              <a:t>et des mots utilisés (verbes d’action, en particulier).</a:t>
            </a:r>
          </a:p>
          <a:p>
            <a:r>
              <a:rPr lang="fr-FR" sz="900" dirty="0"/>
              <a:t>•  Décliner les axes stratégiques en objectifs opérationnels et en actions</a:t>
            </a:r>
          </a:p>
          <a:p>
            <a:r>
              <a:rPr lang="fr-FR" sz="900" dirty="0"/>
              <a:t>Comme il l’a déjà été indiqué, les axes stratégiques sont déclinés en plan d’actions, chaque action</a:t>
            </a:r>
          </a:p>
          <a:p>
            <a:r>
              <a:rPr lang="fr-FR" sz="900" dirty="0"/>
              <a:t>donnant lieu à une fiche-action très précise, avec notamment les critères et indicateurs de suivi et</a:t>
            </a:r>
          </a:p>
          <a:p>
            <a:r>
              <a:rPr lang="fr-FR" sz="900" dirty="0"/>
              <a:t>d’évaluation, ainsi que les moyens humains et financiers à mobiliser pour sa mise en </a:t>
            </a:r>
            <a:r>
              <a:rPr lang="fr-FR" sz="900" dirty="0" err="1"/>
              <a:t>oeuvre</a:t>
            </a:r>
            <a:r>
              <a:rPr lang="fr-FR" sz="900" dirty="0"/>
              <a:t>. Le</a:t>
            </a:r>
          </a:p>
          <a:p>
            <a:r>
              <a:rPr lang="fr-FR" sz="900" dirty="0"/>
              <a:t>nombre des actions ne saurait utilement dépasser la trentaine, sauf à courir le risque de</a:t>
            </a:r>
          </a:p>
          <a:p>
            <a:r>
              <a:rPr lang="fr-FR" sz="900" dirty="0"/>
              <a:t>l’inefficacité (il vaut mieux réduire la période de réalisation).</a:t>
            </a:r>
          </a:p>
        </p:txBody>
      </p:sp>
      <p:sp>
        <p:nvSpPr>
          <p:cNvPr id="91140"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26011" indent="-279235" eaLnBrk="0" hangingPunct="0">
              <a:defRPr>
                <a:solidFill>
                  <a:schemeClr val="tx1"/>
                </a:solidFill>
                <a:latin typeface="Arial" pitchFamily="34" charset="0"/>
                <a:ea typeface="ＭＳ Ｐゴシック" pitchFamily="34" charset="-128"/>
              </a:defRPr>
            </a:lvl2pPr>
            <a:lvl3pPr marL="1116940" indent="-223388" eaLnBrk="0" hangingPunct="0">
              <a:defRPr>
                <a:solidFill>
                  <a:schemeClr val="tx1"/>
                </a:solidFill>
                <a:latin typeface="Arial" pitchFamily="34" charset="0"/>
                <a:ea typeface="ＭＳ Ｐゴシック" pitchFamily="34" charset="-128"/>
              </a:defRPr>
            </a:lvl3pPr>
            <a:lvl4pPr marL="1563715" indent="-223388" eaLnBrk="0" hangingPunct="0">
              <a:defRPr>
                <a:solidFill>
                  <a:schemeClr val="tx1"/>
                </a:solidFill>
                <a:latin typeface="Arial" pitchFamily="34" charset="0"/>
                <a:ea typeface="ＭＳ Ｐゴシック" pitchFamily="34" charset="-128"/>
              </a:defRPr>
            </a:lvl4pPr>
            <a:lvl5pPr marL="2010491" indent="-223388" eaLnBrk="0" hangingPunct="0">
              <a:defRPr>
                <a:solidFill>
                  <a:schemeClr val="tx1"/>
                </a:solidFill>
                <a:latin typeface="Arial" pitchFamily="34" charset="0"/>
                <a:ea typeface="ＭＳ Ｐゴシック" pitchFamily="34" charset="-128"/>
              </a:defRPr>
            </a:lvl5pPr>
            <a:lvl6pPr marL="2457267" indent="-223388" eaLnBrk="0" fontAlgn="base" hangingPunct="0">
              <a:spcBef>
                <a:spcPct val="0"/>
              </a:spcBef>
              <a:spcAft>
                <a:spcPct val="0"/>
              </a:spcAft>
              <a:defRPr>
                <a:solidFill>
                  <a:schemeClr val="tx1"/>
                </a:solidFill>
                <a:latin typeface="Arial" pitchFamily="34" charset="0"/>
                <a:ea typeface="ＭＳ Ｐゴシック" pitchFamily="34" charset="-128"/>
              </a:defRPr>
            </a:lvl6pPr>
            <a:lvl7pPr marL="2904043" indent="-223388" eaLnBrk="0" fontAlgn="base" hangingPunct="0">
              <a:spcBef>
                <a:spcPct val="0"/>
              </a:spcBef>
              <a:spcAft>
                <a:spcPct val="0"/>
              </a:spcAft>
              <a:defRPr>
                <a:solidFill>
                  <a:schemeClr val="tx1"/>
                </a:solidFill>
                <a:latin typeface="Arial" pitchFamily="34" charset="0"/>
                <a:ea typeface="ＭＳ Ｐゴシック" pitchFamily="34" charset="-128"/>
              </a:defRPr>
            </a:lvl7pPr>
            <a:lvl8pPr marL="3350819" indent="-223388" eaLnBrk="0" fontAlgn="base" hangingPunct="0">
              <a:spcBef>
                <a:spcPct val="0"/>
              </a:spcBef>
              <a:spcAft>
                <a:spcPct val="0"/>
              </a:spcAft>
              <a:defRPr>
                <a:solidFill>
                  <a:schemeClr val="tx1"/>
                </a:solidFill>
                <a:latin typeface="Arial" pitchFamily="34" charset="0"/>
                <a:ea typeface="ＭＳ Ｐゴシック" pitchFamily="34" charset="-128"/>
              </a:defRPr>
            </a:lvl8pPr>
            <a:lvl9pPr marL="3797595" indent="-223388"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A3355602-602D-42EC-879B-82FCB8172AF9}" type="slidenum">
              <a:rPr lang="fr-FR" smtClean="0"/>
              <a:pPr eaLnBrk="1" hangingPunct="1"/>
              <a:t>23</a:t>
            </a:fld>
            <a:endParaRPr lang="fr-F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e l'image des diapositives 1"/>
          <p:cNvSpPr>
            <a:spLocks noGrp="1" noRot="1" noChangeAspect="1" noTextEdit="1"/>
          </p:cNvSpPr>
          <p:nvPr>
            <p:ph type="sldImg"/>
          </p:nvPr>
        </p:nvSpPr>
        <p:spPr bwMode="auto">
          <a:xfrm>
            <a:off x="881063" y="733425"/>
            <a:ext cx="4884737" cy="3665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ea typeface="ＭＳ Ｐゴシック" pitchFamily="34" charset="-128"/>
            </a:endParaRPr>
          </a:p>
        </p:txBody>
      </p:sp>
      <p:sp>
        <p:nvSpPr>
          <p:cNvPr id="1331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ＭＳ Ｐゴシック" pitchFamily="34" charset="-128"/>
              </a:defRPr>
            </a:lvl1pPr>
            <a:lvl2pPr marL="726011" indent="-279235" eaLnBrk="0" hangingPunct="0">
              <a:defRPr>
                <a:solidFill>
                  <a:schemeClr val="tx1"/>
                </a:solidFill>
                <a:latin typeface="Calibri" pitchFamily="34" charset="0"/>
                <a:ea typeface="ＭＳ Ｐゴシック" pitchFamily="34" charset="-128"/>
              </a:defRPr>
            </a:lvl2pPr>
            <a:lvl3pPr marL="1116940" indent="-223388" eaLnBrk="0" hangingPunct="0">
              <a:defRPr>
                <a:solidFill>
                  <a:schemeClr val="tx1"/>
                </a:solidFill>
                <a:latin typeface="Calibri" pitchFamily="34" charset="0"/>
                <a:ea typeface="ＭＳ Ｐゴシック" pitchFamily="34" charset="-128"/>
              </a:defRPr>
            </a:lvl3pPr>
            <a:lvl4pPr marL="1563715" indent="-223388" eaLnBrk="0" hangingPunct="0">
              <a:defRPr>
                <a:solidFill>
                  <a:schemeClr val="tx1"/>
                </a:solidFill>
                <a:latin typeface="Calibri" pitchFamily="34" charset="0"/>
                <a:ea typeface="ＭＳ Ｐゴシック" pitchFamily="34" charset="-128"/>
              </a:defRPr>
            </a:lvl4pPr>
            <a:lvl5pPr marL="2010491" indent="-223388" eaLnBrk="0" hangingPunct="0">
              <a:defRPr>
                <a:solidFill>
                  <a:schemeClr val="tx1"/>
                </a:solidFill>
                <a:latin typeface="Calibri" pitchFamily="34" charset="0"/>
                <a:ea typeface="ＭＳ Ｐゴシック" pitchFamily="34" charset="-128"/>
              </a:defRPr>
            </a:lvl5pPr>
            <a:lvl6pPr marL="2457267" indent="-223388"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04043" indent="-223388"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350819" indent="-223388"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797595" indent="-223388"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fld id="{4EF4CC74-0527-4A78-9F4D-B602C7BAF671}" type="slidenum">
              <a:rPr lang="fr-FR" smtClean="0"/>
              <a:pPr eaLnBrk="1" hangingPunct="1"/>
              <a:t>26</a:t>
            </a:fld>
            <a:endParaRPr lang="fr-F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F98CD5D8-479B-4E71-AD3D-6CB0621C0F92}" type="slidenum">
              <a:rPr lang="fr-FR" smtClean="0"/>
              <a:pPr>
                <a:defRPr/>
              </a:pPr>
              <a:t>29</a:t>
            </a:fld>
            <a:endParaRPr lang="fr-FR"/>
          </a:p>
        </p:txBody>
      </p:sp>
    </p:spTree>
    <p:extLst>
      <p:ext uri="{BB962C8B-B14F-4D97-AF65-F5344CB8AC3E}">
        <p14:creationId xmlns:p14="http://schemas.microsoft.com/office/powerpoint/2010/main" val="867271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noResize="1"/>
          </p:cNvSpPr>
          <p:nvPr>
            <p:ph type="sldImg"/>
          </p:nvPr>
        </p:nvSpPr>
        <p:spPr>
          <a:xfrm>
            <a:off x="1109085" y="743370"/>
            <a:ext cx="4427107" cy="3665934"/>
          </a:xfrm>
          <a:solidFill>
            <a:schemeClr val="accent1"/>
          </a:solidFill>
          <a:ln w="25400">
            <a:solidFill>
              <a:schemeClr val="accent1">
                <a:shade val="50000"/>
              </a:schemeClr>
            </a:solidFill>
            <a:prstDash val="solid"/>
          </a:ln>
        </p:spPr>
      </p:sp>
      <p:sp>
        <p:nvSpPr>
          <p:cNvPr id="3" name="Espace réservé des commentaires 2"/>
          <p:cNvSpPr txBox="1">
            <a:spLocks noGrp="1"/>
          </p:cNvSpPr>
          <p:nvPr>
            <p:ph type="body" sz="quarter" idx="1"/>
          </p:nvPr>
        </p:nvSpPr>
        <p:spPr>
          <a:xfrm>
            <a:off x="664527" y="4643517"/>
            <a:ext cx="5308545" cy="274895"/>
          </a:xfrm>
        </p:spPr>
        <p:txBody>
          <a:bodyPr>
            <a:spAutoFit/>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1"/>
          <p:cNvSpPr>
            <a:spLocks noGrp="1" noRot="1" noChangeAspect="1" noChangeArrowheads="1" noTextEdit="1"/>
          </p:cNvSpPr>
          <p:nvPr>
            <p:ph type="sldImg"/>
          </p:nvPr>
        </p:nvSpPr>
        <p:spPr>
          <a:xfrm>
            <a:off x="1109085" y="743370"/>
            <a:ext cx="4427107" cy="3665934"/>
          </a:xfrm>
          <a:solidFill>
            <a:srgbClr val="FFFFFF"/>
          </a:solidFill>
          <a:ln>
            <a:solidFill>
              <a:srgbClr val="000000"/>
            </a:solidFill>
            <a:miter lim="800000"/>
            <a:headEnd/>
            <a:tailEnd/>
          </a:ln>
        </p:spPr>
      </p:sp>
      <p:sp>
        <p:nvSpPr>
          <p:cNvPr id="4099" name="Rectangle 2"/>
          <p:cNvSpPr>
            <a:spLocks noGrp="1" noChangeArrowheads="1"/>
          </p:cNvSpPr>
          <p:nvPr>
            <p:ph type="body" idx="1"/>
          </p:nvPr>
        </p:nvSpPr>
        <p:spPr>
          <a:xfrm>
            <a:off x="663906" y="4643085"/>
            <a:ext cx="5317464" cy="43990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FR" alt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FR"/>
          </a:p>
        </p:txBody>
      </p:sp>
    </p:spTree>
    <p:extLst>
      <p:ext uri="{BB962C8B-B14F-4D97-AF65-F5344CB8AC3E}">
        <p14:creationId xmlns:p14="http://schemas.microsoft.com/office/powerpoint/2010/main" val="1975612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lvl1pPr>
              <a:defRPr sz="2800"/>
            </a:lvl1pPr>
          </a:lstStyle>
          <a:p>
            <a:r>
              <a:rPr lang="fr-FR" dirty="0" smtClean="0"/>
              <a:t>Modifiez le style du titre</a:t>
            </a:r>
            <a:endParaRPr lang="fr-FR" dirty="0"/>
          </a:p>
        </p:txBody>
      </p:sp>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30235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68313" y="11969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59313" y="11969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460200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737536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48522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3738786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907" y="2129823"/>
            <a:ext cx="7772186" cy="1471306"/>
          </a:xfrm>
        </p:spPr>
        <p:txBody>
          <a:bodyPr/>
          <a:lstStyle/>
          <a:p>
            <a:r>
              <a:rPr lang="fr-FR" smtClean="0"/>
              <a:t>Modifiez le style du titre</a:t>
            </a:r>
            <a:endParaRPr lang="fr-FR"/>
          </a:p>
        </p:txBody>
      </p:sp>
      <p:sp>
        <p:nvSpPr>
          <p:cNvPr id="3" name="Sous-titre 2"/>
          <p:cNvSpPr>
            <a:spLocks noGrp="1"/>
          </p:cNvSpPr>
          <p:nvPr>
            <p:ph type="subTitle" idx="1"/>
          </p:nvPr>
        </p:nvSpPr>
        <p:spPr>
          <a:xfrm>
            <a:off x="1371815" y="3886819"/>
            <a:ext cx="6400371" cy="1751283"/>
          </a:xfrm>
        </p:spPr>
        <p:txBody>
          <a:bodyPr/>
          <a:lstStyle>
            <a:lvl1pPr marL="0" indent="0" algn="ctr">
              <a:buNone/>
              <a:defRPr>
                <a:solidFill>
                  <a:schemeClr val="tx1">
                    <a:tint val="75000"/>
                  </a:schemeClr>
                </a:solidFill>
              </a:defRPr>
            </a:lvl1pPr>
            <a:lvl2pPr marL="411480" indent="0" algn="ctr">
              <a:buNone/>
              <a:defRPr>
                <a:solidFill>
                  <a:schemeClr val="tx1">
                    <a:tint val="75000"/>
                  </a:schemeClr>
                </a:solidFill>
              </a:defRPr>
            </a:lvl2pPr>
            <a:lvl3pPr marL="822960" indent="0" algn="ctr">
              <a:buNone/>
              <a:defRPr>
                <a:solidFill>
                  <a:schemeClr val="tx1">
                    <a:tint val="75000"/>
                  </a:schemeClr>
                </a:solidFill>
              </a:defRPr>
            </a:lvl3pPr>
            <a:lvl4pPr marL="1234440" indent="0" algn="ctr">
              <a:buNone/>
              <a:defRPr>
                <a:solidFill>
                  <a:schemeClr val="tx1">
                    <a:tint val="75000"/>
                  </a:schemeClr>
                </a:solidFill>
              </a:defRPr>
            </a:lvl4pPr>
            <a:lvl5pPr marL="1645920" indent="0" algn="ctr">
              <a:buNone/>
              <a:defRPr>
                <a:solidFill>
                  <a:schemeClr val="tx1">
                    <a:tint val="75000"/>
                  </a:schemeClr>
                </a:solidFill>
              </a:defRPr>
            </a:lvl5pPr>
            <a:lvl6pPr marL="2057400" indent="0" algn="ctr">
              <a:buNone/>
              <a:defRPr>
                <a:solidFill>
                  <a:schemeClr val="tx1">
                    <a:tint val="75000"/>
                  </a:schemeClr>
                </a:solidFill>
              </a:defRPr>
            </a:lvl6pPr>
            <a:lvl7pPr marL="2468880" indent="0" algn="ctr">
              <a:buNone/>
              <a:defRPr>
                <a:solidFill>
                  <a:schemeClr val="tx1">
                    <a:tint val="75000"/>
                  </a:schemeClr>
                </a:solidFill>
              </a:defRPr>
            </a:lvl7pPr>
            <a:lvl8pPr marL="2880360" indent="0" algn="ctr">
              <a:buNone/>
              <a:defRPr>
                <a:solidFill>
                  <a:schemeClr val="tx1">
                    <a:tint val="75000"/>
                  </a:schemeClr>
                </a:solidFill>
              </a:defRPr>
            </a:lvl8pPr>
            <a:lvl9pPr marL="329184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endParaRPr/>
          </a:p>
        </p:txBody>
      </p:sp>
      <p:sp>
        <p:nvSpPr>
          <p:cNvPr id="5" name="Espace réservé du pied de page 4"/>
          <p:cNvSpPr>
            <a:spLocks noGrp="1"/>
          </p:cNvSpPr>
          <p:nvPr>
            <p:ph type="ftr" sz="quarter" idx="11"/>
          </p:nvPr>
        </p:nvSpPr>
        <p:spPr/>
        <p:txBody>
          <a:bodyPr/>
          <a:lstStyle/>
          <a:p>
            <a:endParaRPr/>
          </a:p>
        </p:txBody>
      </p:sp>
      <p:sp>
        <p:nvSpPr>
          <p:cNvPr id="6" name="Espace réservé du numéro de diapositive 5"/>
          <p:cNvSpPr>
            <a:spLocks noGrp="1"/>
          </p:cNvSpPr>
          <p:nvPr>
            <p:ph type="sldNum" sz="quarter" idx="12"/>
          </p:nvPr>
        </p:nvSpPr>
        <p:spPr/>
        <p:txBody>
          <a:bodyPr/>
          <a:lstStyle/>
          <a:p>
            <a:fld id="{0AD4D2F6-4ED4-4FA9-BAEF-351CCA93C70A}" type="slidenum">
              <a:rPr/>
              <a:pPr/>
              <a:t>‹N°›</a:t>
            </a:fld>
            <a:endParaRPr/>
          </a:p>
        </p:txBody>
      </p:sp>
    </p:spTree>
    <p:extLst>
      <p:ext uri="{BB962C8B-B14F-4D97-AF65-F5344CB8AC3E}">
        <p14:creationId xmlns:p14="http://schemas.microsoft.com/office/powerpoint/2010/main" val="221752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a:p>
        </p:txBody>
      </p:sp>
      <p:sp>
        <p:nvSpPr>
          <p:cNvPr id="5" name="Espace réservé du pied de page 4"/>
          <p:cNvSpPr>
            <a:spLocks noGrp="1"/>
          </p:cNvSpPr>
          <p:nvPr>
            <p:ph type="ftr" sz="quarter" idx="11"/>
          </p:nvPr>
        </p:nvSpPr>
        <p:spPr/>
        <p:txBody>
          <a:bodyPr/>
          <a:lstStyle/>
          <a:p>
            <a:endParaRPr/>
          </a:p>
        </p:txBody>
      </p:sp>
      <p:sp>
        <p:nvSpPr>
          <p:cNvPr id="6" name="Espace réservé du numéro de diapositive 5"/>
          <p:cNvSpPr>
            <a:spLocks noGrp="1"/>
          </p:cNvSpPr>
          <p:nvPr>
            <p:ph type="sldNum" sz="quarter" idx="12"/>
          </p:nvPr>
        </p:nvSpPr>
        <p:spPr/>
        <p:txBody>
          <a:bodyPr/>
          <a:lstStyle/>
          <a:p>
            <a:fld id="{F9D0E4C6-1E84-46C1-86A5-8D1444EFB3FC}" type="slidenum">
              <a:rPr/>
              <a:pPr/>
              <a:t>‹N°›</a:t>
            </a:fld>
            <a:endParaRPr/>
          </a:p>
        </p:txBody>
      </p:sp>
    </p:spTree>
    <p:extLst>
      <p:ext uri="{BB962C8B-B14F-4D97-AF65-F5344CB8AC3E}">
        <p14:creationId xmlns:p14="http://schemas.microsoft.com/office/powerpoint/2010/main" val="2162124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1632" y="4406776"/>
            <a:ext cx="7773614" cy="1362744"/>
          </a:xfrm>
        </p:spPr>
        <p:txBody>
          <a:bodyPr anchor="t"/>
          <a:lstStyle>
            <a:lvl1pPr algn="l">
              <a:defRPr sz="3600" b="1" cap="all"/>
            </a:lvl1pPr>
          </a:lstStyle>
          <a:p>
            <a:r>
              <a:rPr lang="fr-FR" smtClean="0"/>
              <a:t>Modifiez le style du titre</a:t>
            </a:r>
            <a:endParaRPr lang="fr-FR"/>
          </a:p>
        </p:txBody>
      </p:sp>
      <p:sp>
        <p:nvSpPr>
          <p:cNvPr id="3" name="Espace réservé du texte 2"/>
          <p:cNvSpPr>
            <a:spLocks noGrp="1"/>
          </p:cNvSpPr>
          <p:nvPr>
            <p:ph type="body" idx="1"/>
          </p:nvPr>
        </p:nvSpPr>
        <p:spPr>
          <a:xfrm>
            <a:off x="721632" y="2906901"/>
            <a:ext cx="7773614" cy="1499875"/>
          </a:xfrm>
        </p:spPr>
        <p:txBody>
          <a:bodyPr anchor="b"/>
          <a:lstStyle>
            <a:lvl1pPr marL="0" indent="0">
              <a:buNone/>
              <a:defRPr sz="1800">
                <a:solidFill>
                  <a:schemeClr val="tx1">
                    <a:tint val="75000"/>
                  </a:schemeClr>
                </a:solidFill>
              </a:defRPr>
            </a:lvl1pPr>
            <a:lvl2pPr marL="411480" indent="0">
              <a:buNone/>
              <a:defRPr sz="1600">
                <a:solidFill>
                  <a:schemeClr val="tx1">
                    <a:tint val="75000"/>
                  </a:schemeClr>
                </a:solidFill>
              </a:defRPr>
            </a:lvl2pPr>
            <a:lvl3pPr marL="822960" indent="0">
              <a:buNone/>
              <a:defRPr sz="1400">
                <a:solidFill>
                  <a:schemeClr val="tx1">
                    <a:tint val="75000"/>
                  </a:schemeClr>
                </a:solidFill>
              </a:defRPr>
            </a:lvl3pPr>
            <a:lvl4pPr marL="1234440" indent="0">
              <a:buNone/>
              <a:defRPr sz="1300">
                <a:solidFill>
                  <a:schemeClr val="tx1">
                    <a:tint val="75000"/>
                  </a:schemeClr>
                </a:solidFill>
              </a:defRPr>
            </a:lvl4pPr>
            <a:lvl5pPr marL="1645920" indent="0">
              <a:buNone/>
              <a:defRPr sz="1300">
                <a:solidFill>
                  <a:schemeClr val="tx1">
                    <a:tint val="75000"/>
                  </a:schemeClr>
                </a:solidFill>
              </a:defRPr>
            </a:lvl5pPr>
            <a:lvl6pPr marL="2057400" indent="0">
              <a:buNone/>
              <a:defRPr sz="1300">
                <a:solidFill>
                  <a:schemeClr val="tx1">
                    <a:tint val="75000"/>
                  </a:schemeClr>
                </a:solidFill>
              </a:defRPr>
            </a:lvl6pPr>
            <a:lvl7pPr marL="2468880" indent="0">
              <a:buNone/>
              <a:defRPr sz="1300">
                <a:solidFill>
                  <a:schemeClr val="tx1">
                    <a:tint val="75000"/>
                  </a:schemeClr>
                </a:solidFill>
              </a:defRPr>
            </a:lvl7pPr>
            <a:lvl8pPr marL="2880360" indent="0">
              <a:buNone/>
              <a:defRPr sz="1300">
                <a:solidFill>
                  <a:schemeClr val="tx1">
                    <a:tint val="75000"/>
                  </a:schemeClr>
                </a:solidFill>
              </a:defRPr>
            </a:lvl8pPr>
            <a:lvl9pPr marL="3291840" indent="0">
              <a:buNone/>
              <a:defRPr sz="13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endParaRPr/>
          </a:p>
        </p:txBody>
      </p:sp>
      <p:sp>
        <p:nvSpPr>
          <p:cNvPr id="5" name="Espace réservé du pied de page 4"/>
          <p:cNvSpPr>
            <a:spLocks noGrp="1"/>
          </p:cNvSpPr>
          <p:nvPr>
            <p:ph type="ftr" sz="quarter" idx="11"/>
          </p:nvPr>
        </p:nvSpPr>
        <p:spPr/>
        <p:txBody>
          <a:bodyPr/>
          <a:lstStyle/>
          <a:p>
            <a:endParaRPr/>
          </a:p>
        </p:txBody>
      </p:sp>
      <p:sp>
        <p:nvSpPr>
          <p:cNvPr id="6" name="Espace réservé du numéro de diapositive 5"/>
          <p:cNvSpPr>
            <a:spLocks noGrp="1"/>
          </p:cNvSpPr>
          <p:nvPr>
            <p:ph type="sldNum" sz="quarter" idx="12"/>
          </p:nvPr>
        </p:nvSpPr>
        <p:spPr/>
        <p:txBody>
          <a:bodyPr/>
          <a:lstStyle/>
          <a:p>
            <a:fld id="{D337DFD9-9333-4AAF-90CF-51EE53974875}" type="slidenum">
              <a:rPr/>
              <a:pPr/>
              <a:t>‹N°›</a:t>
            </a:fld>
            <a:endParaRPr/>
          </a:p>
        </p:txBody>
      </p:sp>
    </p:spTree>
    <p:extLst>
      <p:ext uri="{BB962C8B-B14F-4D97-AF65-F5344CB8AC3E}">
        <p14:creationId xmlns:p14="http://schemas.microsoft.com/office/powerpoint/2010/main" val="26062872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685907" y="1979835"/>
            <a:ext cx="3813930" cy="4525337"/>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37019" y="1979835"/>
            <a:ext cx="3815358" cy="4525337"/>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endParaRPr/>
          </a:p>
        </p:txBody>
      </p:sp>
      <p:sp>
        <p:nvSpPr>
          <p:cNvPr id="6" name="Espace réservé du pied de page 5"/>
          <p:cNvSpPr>
            <a:spLocks noGrp="1"/>
          </p:cNvSpPr>
          <p:nvPr>
            <p:ph type="ftr" sz="quarter" idx="11"/>
          </p:nvPr>
        </p:nvSpPr>
        <p:spPr/>
        <p:txBody>
          <a:bodyPr/>
          <a:lstStyle/>
          <a:p>
            <a:endParaRPr/>
          </a:p>
        </p:txBody>
      </p:sp>
      <p:sp>
        <p:nvSpPr>
          <p:cNvPr id="7" name="Espace réservé du numéro de diapositive 6"/>
          <p:cNvSpPr>
            <a:spLocks noGrp="1"/>
          </p:cNvSpPr>
          <p:nvPr>
            <p:ph type="sldNum" sz="quarter" idx="12"/>
          </p:nvPr>
        </p:nvSpPr>
        <p:spPr/>
        <p:txBody>
          <a:bodyPr/>
          <a:lstStyle/>
          <a:p>
            <a:fld id="{5D1C8F28-061F-4567-BF19-26517FAA00A9}" type="slidenum">
              <a:rPr/>
              <a:pPr/>
              <a:t>‹N°›</a:t>
            </a:fld>
            <a:endParaRPr/>
          </a:p>
        </p:txBody>
      </p:sp>
    </p:spTree>
    <p:extLst>
      <p:ext uri="{BB962C8B-B14F-4D97-AF65-F5344CB8AC3E}">
        <p14:creationId xmlns:p14="http://schemas.microsoft.com/office/powerpoint/2010/main" val="3324766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72" y="274263"/>
            <a:ext cx="8229457" cy="1142762"/>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72" y="1535587"/>
            <a:ext cx="4039708" cy="639947"/>
          </a:xfrm>
        </p:spPr>
        <p:txBody>
          <a:bodyPr anchor="b"/>
          <a:lstStyle>
            <a:lvl1pPr marL="0" indent="0">
              <a:buNone/>
              <a:defRPr sz="2200" b="1"/>
            </a:lvl1pPr>
            <a:lvl2pPr marL="411480" indent="0">
              <a:buNone/>
              <a:defRPr sz="1800" b="1"/>
            </a:lvl2pPr>
            <a:lvl3pPr marL="822960" indent="0">
              <a:buNone/>
              <a:defRPr sz="1600" b="1"/>
            </a:lvl3pPr>
            <a:lvl4pPr marL="1234440" indent="0">
              <a:buNone/>
              <a:defRPr sz="1400" b="1"/>
            </a:lvl4pPr>
            <a:lvl5pPr marL="1645920" indent="0">
              <a:buNone/>
              <a:defRPr sz="1400" b="1"/>
            </a:lvl5pPr>
            <a:lvl6pPr marL="2057400" indent="0">
              <a:buNone/>
              <a:defRPr sz="1400" b="1"/>
            </a:lvl6pPr>
            <a:lvl7pPr marL="2468880" indent="0">
              <a:buNone/>
              <a:defRPr sz="1400" b="1"/>
            </a:lvl7pPr>
            <a:lvl8pPr marL="2880360" indent="0">
              <a:buNone/>
              <a:defRPr sz="1400" b="1"/>
            </a:lvl8pPr>
            <a:lvl9pPr marL="3291840" indent="0">
              <a:buNone/>
              <a:defRPr sz="1400" b="1"/>
            </a:lvl9pPr>
          </a:lstStyle>
          <a:p>
            <a:pPr lvl="0"/>
            <a:r>
              <a:rPr lang="fr-FR" smtClean="0"/>
              <a:t>Modifiez les styles du texte du masque</a:t>
            </a:r>
          </a:p>
        </p:txBody>
      </p:sp>
      <p:sp>
        <p:nvSpPr>
          <p:cNvPr id="4" name="Espace réservé du contenu 3"/>
          <p:cNvSpPr>
            <a:spLocks noGrp="1"/>
          </p:cNvSpPr>
          <p:nvPr>
            <p:ph sz="half" idx="2"/>
          </p:nvPr>
        </p:nvSpPr>
        <p:spPr>
          <a:xfrm>
            <a:off x="457272" y="2175534"/>
            <a:ext cx="4039708" cy="3951099"/>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592" y="1535587"/>
            <a:ext cx="4041136" cy="639947"/>
          </a:xfrm>
        </p:spPr>
        <p:txBody>
          <a:bodyPr anchor="b"/>
          <a:lstStyle>
            <a:lvl1pPr marL="0" indent="0">
              <a:buNone/>
              <a:defRPr sz="2200" b="1"/>
            </a:lvl1pPr>
            <a:lvl2pPr marL="411480" indent="0">
              <a:buNone/>
              <a:defRPr sz="1800" b="1"/>
            </a:lvl2pPr>
            <a:lvl3pPr marL="822960" indent="0">
              <a:buNone/>
              <a:defRPr sz="1600" b="1"/>
            </a:lvl3pPr>
            <a:lvl4pPr marL="1234440" indent="0">
              <a:buNone/>
              <a:defRPr sz="1400" b="1"/>
            </a:lvl4pPr>
            <a:lvl5pPr marL="1645920" indent="0">
              <a:buNone/>
              <a:defRPr sz="1400" b="1"/>
            </a:lvl5pPr>
            <a:lvl6pPr marL="2057400" indent="0">
              <a:buNone/>
              <a:defRPr sz="1400" b="1"/>
            </a:lvl6pPr>
            <a:lvl7pPr marL="2468880" indent="0">
              <a:buNone/>
              <a:defRPr sz="1400" b="1"/>
            </a:lvl7pPr>
            <a:lvl8pPr marL="2880360" indent="0">
              <a:buNone/>
              <a:defRPr sz="1400" b="1"/>
            </a:lvl8pPr>
            <a:lvl9pPr marL="3291840" indent="0">
              <a:buNone/>
              <a:defRPr sz="1400" b="1"/>
            </a:lvl9pPr>
          </a:lstStyle>
          <a:p>
            <a:pPr lvl="0"/>
            <a:r>
              <a:rPr lang="fr-FR" smtClean="0"/>
              <a:t>Modifiez les styles du texte du masque</a:t>
            </a:r>
          </a:p>
        </p:txBody>
      </p:sp>
      <p:sp>
        <p:nvSpPr>
          <p:cNvPr id="6" name="Espace réservé du contenu 5"/>
          <p:cNvSpPr>
            <a:spLocks noGrp="1"/>
          </p:cNvSpPr>
          <p:nvPr>
            <p:ph sz="quarter" idx="4"/>
          </p:nvPr>
        </p:nvSpPr>
        <p:spPr>
          <a:xfrm>
            <a:off x="4645592" y="2175534"/>
            <a:ext cx="4041136" cy="3951099"/>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endParaRPr/>
          </a:p>
        </p:txBody>
      </p:sp>
      <p:sp>
        <p:nvSpPr>
          <p:cNvPr id="8" name="Espace réservé du pied de page 7"/>
          <p:cNvSpPr>
            <a:spLocks noGrp="1"/>
          </p:cNvSpPr>
          <p:nvPr>
            <p:ph type="ftr" sz="quarter" idx="11"/>
          </p:nvPr>
        </p:nvSpPr>
        <p:spPr/>
        <p:txBody>
          <a:bodyPr/>
          <a:lstStyle/>
          <a:p>
            <a:endParaRPr/>
          </a:p>
        </p:txBody>
      </p:sp>
      <p:sp>
        <p:nvSpPr>
          <p:cNvPr id="9" name="Espace réservé du numéro de diapositive 8"/>
          <p:cNvSpPr>
            <a:spLocks noGrp="1"/>
          </p:cNvSpPr>
          <p:nvPr>
            <p:ph type="sldNum" sz="quarter" idx="12"/>
          </p:nvPr>
        </p:nvSpPr>
        <p:spPr/>
        <p:txBody>
          <a:bodyPr/>
          <a:lstStyle/>
          <a:p>
            <a:fld id="{F4A1C701-D181-43EB-8B06-C7E766655A4B}" type="slidenum">
              <a:rPr/>
              <a:pPr/>
              <a:t>‹N°›</a:t>
            </a:fld>
            <a:endParaRPr/>
          </a:p>
        </p:txBody>
      </p:sp>
    </p:spTree>
    <p:extLst>
      <p:ext uri="{BB962C8B-B14F-4D97-AF65-F5344CB8AC3E}">
        <p14:creationId xmlns:p14="http://schemas.microsoft.com/office/powerpoint/2010/main" val="3502532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endParaRPr/>
          </a:p>
        </p:txBody>
      </p:sp>
      <p:sp>
        <p:nvSpPr>
          <p:cNvPr id="4" name="Espace réservé du pied de page 3"/>
          <p:cNvSpPr>
            <a:spLocks noGrp="1"/>
          </p:cNvSpPr>
          <p:nvPr>
            <p:ph type="ftr" sz="quarter" idx="11"/>
          </p:nvPr>
        </p:nvSpPr>
        <p:spPr/>
        <p:txBody>
          <a:bodyPr/>
          <a:lstStyle/>
          <a:p>
            <a:endParaRPr/>
          </a:p>
        </p:txBody>
      </p:sp>
      <p:sp>
        <p:nvSpPr>
          <p:cNvPr id="5" name="Espace réservé du numéro de diapositive 4"/>
          <p:cNvSpPr>
            <a:spLocks noGrp="1"/>
          </p:cNvSpPr>
          <p:nvPr>
            <p:ph type="sldNum" sz="quarter" idx="12"/>
          </p:nvPr>
        </p:nvSpPr>
        <p:spPr/>
        <p:txBody>
          <a:bodyPr/>
          <a:lstStyle/>
          <a:p>
            <a:fld id="{5FA0C052-EE01-4F65-A74B-AE3EF32BC886}" type="slidenum">
              <a:rPr/>
              <a:pPr/>
              <a:t>‹N°›</a:t>
            </a:fld>
            <a:endParaRPr/>
          </a:p>
        </p:txBody>
      </p:sp>
    </p:spTree>
    <p:extLst>
      <p:ext uri="{BB962C8B-B14F-4D97-AF65-F5344CB8AC3E}">
        <p14:creationId xmlns:p14="http://schemas.microsoft.com/office/powerpoint/2010/main" val="1130672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a:p>
        </p:txBody>
      </p:sp>
      <p:sp>
        <p:nvSpPr>
          <p:cNvPr id="3" name="Espace réservé du pied de page 2"/>
          <p:cNvSpPr>
            <a:spLocks noGrp="1"/>
          </p:cNvSpPr>
          <p:nvPr>
            <p:ph type="ftr" sz="quarter" idx="11"/>
          </p:nvPr>
        </p:nvSpPr>
        <p:spPr/>
        <p:txBody>
          <a:bodyPr/>
          <a:lstStyle/>
          <a:p>
            <a:endParaRPr/>
          </a:p>
        </p:txBody>
      </p:sp>
      <p:sp>
        <p:nvSpPr>
          <p:cNvPr id="4" name="Espace réservé du numéro de diapositive 3"/>
          <p:cNvSpPr>
            <a:spLocks noGrp="1"/>
          </p:cNvSpPr>
          <p:nvPr>
            <p:ph type="sldNum" sz="quarter" idx="12"/>
          </p:nvPr>
        </p:nvSpPr>
        <p:spPr/>
        <p:txBody>
          <a:bodyPr/>
          <a:lstStyle/>
          <a:p>
            <a:fld id="{46AF2CA3-D6B0-4D95-BD7A-44297E3D02EA}" type="slidenum">
              <a:rPr/>
              <a:pPr/>
              <a:t>‹N°›</a:t>
            </a:fld>
            <a:endParaRPr/>
          </a:p>
        </p:txBody>
      </p:sp>
    </p:spTree>
    <p:extLst>
      <p:ext uri="{BB962C8B-B14F-4D97-AF65-F5344CB8AC3E}">
        <p14:creationId xmlns:p14="http://schemas.microsoft.com/office/powerpoint/2010/main" val="900487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71" y="272835"/>
            <a:ext cx="3007989" cy="1162760"/>
          </a:xfrm>
        </p:spPr>
        <p:txBody>
          <a:bodyPr anchor="b"/>
          <a:lstStyle>
            <a:lvl1pPr algn="l">
              <a:defRPr sz="1800" b="1"/>
            </a:lvl1pPr>
          </a:lstStyle>
          <a:p>
            <a:r>
              <a:rPr lang="fr-FR" smtClean="0"/>
              <a:t>Modifiez le style du titre</a:t>
            </a:r>
            <a:endParaRPr lang="fr-FR"/>
          </a:p>
        </p:txBody>
      </p:sp>
      <p:sp>
        <p:nvSpPr>
          <p:cNvPr id="3" name="Espace réservé du contenu 2"/>
          <p:cNvSpPr>
            <a:spLocks noGrp="1"/>
          </p:cNvSpPr>
          <p:nvPr>
            <p:ph idx="1"/>
          </p:nvPr>
        </p:nvSpPr>
        <p:spPr>
          <a:xfrm>
            <a:off x="3575291" y="272835"/>
            <a:ext cx="5111438" cy="5853798"/>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71" y="1435595"/>
            <a:ext cx="3007989" cy="4691037"/>
          </a:xfrm>
        </p:spPr>
        <p:txBody>
          <a:bodyPr/>
          <a:lstStyle>
            <a:lvl1pPr marL="0" indent="0">
              <a:buNone/>
              <a:defRPr sz="1300"/>
            </a:lvl1pPr>
            <a:lvl2pPr marL="411480" indent="0">
              <a:buNone/>
              <a:defRPr sz="1100"/>
            </a:lvl2pPr>
            <a:lvl3pPr marL="822960" indent="0">
              <a:buNone/>
              <a:defRPr sz="900"/>
            </a:lvl3pPr>
            <a:lvl4pPr marL="1234440" indent="0">
              <a:buNone/>
              <a:defRPr sz="800"/>
            </a:lvl4pPr>
            <a:lvl5pPr marL="1645920" indent="0">
              <a:buNone/>
              <a:defRPr sz="800"/>
            </a:lvl5pPr>
            <a:lvl6pPr marL="2057400" indent="0">
              <a:buNone/>
              <a:defRPr sz="800"/>
            </a:lvl6pPr>
            <a:lvl7pPr marL="2468880" indent="0">
              <a:buNone/>
              <a:defRPr sz="800"/>
            </a:lvl7pPr>
            <a:lvl8pPr marL="2880360" indent="0">
              <a:buNone/>
              <a:defRPr sz="800"/>
            </a:lvl8pPr>
            <a:lvl9pPr marL="3291840" indent="0">
              <a:buNone/>
              <a:defRPr sz="8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endParaRPr/>
          </a:p>
        </p:txBody>
      </p:sp>
      <p:sp>
        <p:nvSpPr>
          <p:cNvPr id="6" name="Espace réservé du pied de page 5"/>
          <p:cNvSpPr>
            <a:spLocks noGrp="1"/>
          </p:cNvSpPr>
          <p:nvPr>
            <p:ph type="ftr" sz="quarter" idx="11"/>
          </p:nvPr>
        </p:nvSpPr>
        <p:spPr/>
        <p:txBody>
          <a:bodyPr/>
          <a:lstStyle/>
          <a:p>
            <a:endParaRPr/>
          </a:p>
        </p:txBody>
      </p:sp>
      <p:sp>
        <p:nvSpPr>
          <p:cNvPr id="7" name="Espace réservé du numéro de diapositive 6"/>
          <p:cNvSpPr>
            <a:spLocks noGrp="1"/>
          </p:cNvSpPr>
          <p:nvPr>
            <p:ph type="sldNum" sz="quarter" idx="12"/>
          </p:nvPr>
        </p:nvSpPr>
        <p:spPr/>
        <p:txBody>
          <a:bodyPr/>
          <a:lstStyle/>
          <a:p>
            <a:fld id="{7E213E2E-9E12-4BC0-8868-76E20D54431E}" type="slidenum">
              <a:rPr/>
              <a:pPr/>
              <a:t>‹N°›</a:t>
            </a:fld>
            <a:endParaRPr/>
          </a:p>
        </p:txBody>
      </p:sp>
    </p:spTree>
    <p:extLst>
      <p:ext uri="{BB962C8B-B14F-4D97-AF65-F5344CB8AC3E}">
        <p14:creationId xmlns:p14="http://schemas.microsoft.com/office/powerpoint/2010/main" val="721963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1932" y="4801029"/>
            <a:ext cx="5487257" cy="565667"/>
          </a:xfrm>
        </p:spPr>
        <p:txBody>
          <a:bodyPr anchor="b"/>
          <a:lstStyle>
            <a:lvl1pPr algn="l">
              <a:defRPr sz="1800" b="1"/>
            </a:lvl1pPr>
          </a:lstStyle>
          <a:p>
            <a:r>
              <a:rPr lang="fr-FR" smtClean="0"/>
              <a:t>Modifiez le style du titre</a:t>
            </a:r>
            <a:endParaRPr lang="fr-FR"/>
          </a:p>
        </p:txBody>
      </p:sp>
      <p:sp>
        <p:nvSpPr>
          <p:cNvPr id="3" name="Espace réservé pour une image  2"/>
          <p:cNvSpPr>
            <a:spLocks noGrp="1"/>
          </p:cNvSpPr>
          <p:nvPr>
            <p:ph type="pic" idx="1"/>
          </p:nvPr>
        </p:nvSpPr>
        <p:spPr>
          <a:xfrm>
            <a:off x="1791932" y="612807"/>
            <a:ext cx="5487257" cy="4115371"/>
          </a:xfrm>
        </p:spPr>
        <p:txBody>
          <a:bodyPr/>
          <a:lstStyle>
            <a:lvl1pPr marL="0" indent="0">
              <a:buNone/>
              <a:defRPr sz="2900"/>
            </a:lvl1pPr>
            <a:lvl2pPr marL="411480" indent="0">
              <a:buNone/>
              <a:defRPr sz="2500"/>
            </a:lvl2pPr>
            <a:lvl3pPr marL="822960" indent="0">
              <a:buNone/>
              <a:defRPr sz="220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endParaRPr lang="fr-FR"/>
          </a:p>
        </p:txBody>
      </p:sp>
      <p:sp>
        <p:nvSpPr>
          <p:cNvPr id="4" name="Espace réservé du texte 3"/>
          <p:cNvSpPr>
            <a:spLocks noGrp="1"/>
          </p:cNvSpPr>
          <p:nvPr>
            <p:ph type="body" sz="half" idx="2"/>
          </p:nvPr>
        </p:nvSpPr>
        <p:spPr>
          <a:xfrm>
            <a:off x="1791932" y="5366696"/>
            <a:ext cx="5487257" cy="805647"/>
          </a:xfrm>
        </p:spPr>
        <p:txBody>
          <a:bodyPr/>
          <a:lstStyle>
            <a:lvl1pPr marL="0" indent="0">
              <a:buNone/>
              <a:defRPr sz="1300"/>
            </a:lvl1pPr>
            <a:lvl2pPr marL="411480" indent="0">
              <a:buNone/>
              <a:defRPr sz="1100"/>
            </a:lvl2pPr>
            <a:lvl3pPr marL="822960" indent="0">
              <a:buNone/>
              <a:defRPr sz="900"/>
            </a:lvl3pPr>
            <a:lvl4pPr marL="1234440" indent="0">
              <a:buNone/>
              <a:defRPr sz="800"/>
            </a:lvl4pPr>
            <a:lvl5pPr marL="1645920" indent="0">
              <a:buNone/>
              <a:defRPr sz="800"/>
            </a:lvl5pPr>
            <a:lvl6pPr marL="2057400" indent="0">
              <a:buNone/>
              <a:defRPr sz="800"/>
            </a:lvl6pPr>
            <a:lvl7pPr marL="2468880" indent="0">
              <a:buNone/>
              <a:defRPr sz="800"/>
            </a:lvl7pPr>
            <a:lvl8pPr marL="2880360" indent="0">
              <a:buNone/>
              <a:defRPr sz="800"/>
            </a:lvl8pPr>
            <a:lvl9pPr marL="3291840" indent="0">
              <a:buNone/>
              <a:defRPr sz="8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endParaRPr/>
          </a:p>
        </p:txBody>
      </p:sp>
      <p:sp>
        <p:nvSpPr>
          <p:cNvPr id="6" name="Espace réservé du pied de page 5"/>
          <p:cNvSpPr>
            <a:spLocks noGrp="1"/>
          </p:cNvSpPr>
          <p:nvPr>
            <p:ph type="ftr" sz="quarter" idx="11"/>
          </p:nvPr>
        </p:nvSpPr>
        <p:spPr/>
        <p:txBody>
          <a:bodyPr/>
          <a:lstStyle/>
          <a:p>
            <a:endParaRPr/>
          </a:p>
        </p:txBody>
      </p:sp>
      <p:sp>
        <p:nvSpPr>
          <p:cNvPr id="7" name="Espace réservé du numéro de diapositive 6"/>
          <p:cNvSpPr>
            <a:spLocks noGrp="1"/>
          </p:cNvSpPr>
          <p:nvPr>
            <p:ph type="sldNum" sz="quarter" idx="12"/>
          </p:nvPr>
        </p:nvSpPr>
        <p:spPr/>
        <p:txBody>
          <a:bodyPr/>
          <a:lstStyle/>
          <a:p>
            <a:fld id="{E46F0D79-DCAB-4486-80C8-ADF084DFE8AC}" type="slidenum">
              <a:rPr/>
              <a:pPr/>
              <a:t>‹N°›</a:t>
            </a:fld>
            <a:endParaRPr/>
          </a:p>
        </p:txBody>
      </p:sp>
    </p:spTree>
    <p:extLst>
      <p:ext uri="{BB962C8B-B14F-4D97-AF65-F5344CB8AC3E}">
        <p14:creationId xmlns:p14="http://schemas.microsoft.com/office/powerpoint/2010/main" val="4200711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a:p>
        </p:txBody>
      </p:sp>
      <p:sp>
        <p:nvSpPr>
          <p:cNvPr id="5" name="Espace réservé du pied de page 4"/>
          <p:cNvSpPr>
            <a:spLocks noGrp="1"/>
          </p:cNvSpPr>
          <p:nvPr>
            <p:ph type="ftr" sz="quarter" idx="11"/>
          </p:nvPr>
        </p:nvSpPr>
        <p:spPr/>
        <p:txBody>
          <a:bodyPr/>
          <a:lstStyle/>
          <a:p>
            <a:endParaRPr/>
          </a:p>
        </p:txBody>
      </p:sp>
      <p:sp>
        <p:nvSpPr>
          <p:cNvPr id="6" name="Espace réservé du numéro de diapositive 5"/>
          <p:cNvSpPr>
            <a:spLocks noGrp="1"/>
          </p:cNvSpPr>
          <p:nvPr>
            <p:ph type="sldNum" sz="quarter" idx="12"/>
          </p:nvPr>
        </p:nvSpPr>
        <p:spPr/>
        <p:txBody>
          <a:bodyPr/>
          <a:lstStyle/>
          <a:p>
            <a:fld id="{4FE70975-A608-4CB2-B286-F7CCB7E8F701}" type="slidenum">
              <a:rPr/>
              <a:pPr/>
              <a:t>‹N°›</a:t>
            </a:fld>
            <a:endParaRPr/>
          </a:p>
        </p:txBody>
      </p:sp>
    </p:spTree>
    <p:extLst>
      <p:ext uri="{BB962C8B-B14F-4D97-AF65-F5344CB8AC3E}">
        <p14:creationId xmlns:p14="http://schemas.microsoft.com/office/powerpoint/2010/main" val="3616296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1832" y="535670"/>
            <a:ext cx="1940546" cy="5969502"/>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685907" y="535670"/>
            <a:ext cx="5688743" cy="5969502"/>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a:p>
        </p:txBody>
      </p:sp>
      <p:sp>
        <p:nvSpPr>
          <p:cNvPr id="5" name="Espace réservé du pied de page 4"/>
          <p:cNvSpPr>
            <a:spLocks noGrp="1"/>
          </p:cNvSpPr>
          <p:nvPr>
            <p:ph type="ftr" sz="quarter" idx="11"/>
          </p:nvPr>
        </p:nvSpPr>
        <p:spPr/>
        <p:txBody>
          <a:bodyPr/>
          <a:lstStyle/>
          <a:p>
            <a:endParaRPr/>
          </a:p>
        </p:txBody>
      </p:sp>
      <p:sp>
        <p:nvSpPr>
          <p:cNvPr id="6" name="Espace réservé du numéro de diapositive 5"/>
          <p:cNvSpPr>
            <a:spLocks noGrp="1"/>
          </p:cNvSpPr>
          <p:nvPr>
            <p:ph type="sldNum" sz="quarter" idx="12"/>
          </p:nvPr>
        </p:nvSpPr>
        <p:spPr/>
        <p:txBody>
          <a:bodyPr/>
          <a:lstStyle/>
          <a:p>
            <a:fld id="{1761F7A1-3ECA-4619-86C4-9B15F5377E44}" type="slidenum">
              <a:rPr/>
              <a:pPr/>
              <a:t>‹N°›</a:t>
            </a:fld>
            <a:endParaRPr/>
          </a:p>
        </p:txBody>
      </p:sp>
    </p:spTree>
    <p:extLst>
      <p:ext uri="{BB962C8B-B14F-4D97-AF65-F5344CB8AC3E}">
        <p14:creationId xmlns:p14="http://schemas.microsoft.com/office/powerpoint/2010/main" val="41085321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0F1303FB-A4D3-436D-845F-70C56EDA5911}" type="datetimeFigureOut">
              <a:rPr lang="fr-FR" smtClean="0">
                <a:solidFill>
                  <a:prstClr val="black">
                    <a:tint val="75000"/>
                  </a:prstClr>
                </a:solidFill>
              </a:rPr>
              <a:pPr/>
              <a:t>19/03/2015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269E2F1-D3AD-454F-A385-D1A5944475F6}"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2090698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F1303FB-A4D3-436D-845F-70C56EDA5911}" type="datetimeFigureOut">
              <a:rPr lang="fr-FR" smtClean="0">
                <a:solidFill>
                  <a:prstClr val="black">
                    <a:tint val="75000"/>
                  </a:prstClr>
                </a:solidFill>
              </a:rPr>
              <a:pPr/>
              <a:t>19/03/2015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269E2F1-D3AD-454F-A385-D1A5944475F6}"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429892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9"/>
            <a:ext cx="78867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0F1303FB-A4D3-436D-845F-70C56EDA5911}" type="datetimeFigureOut">
              <a:rPr lang="fr-FR" smtClean="0">
                <a:solidFill>
                  <a:prstClr val="black">
                    <a:tint val="75000"/>
                  </a:prstClr>
                </a:solidFill>
              </a:rPr>
              <a:pPr/>
              <a:t>19/03/2015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269E2F1-D3AD-454F-A385-D1A5944475F6}"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516431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6286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291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F1303FB-A4D3-436D-845F-70C56EDA5911}" type="datetimeFigureOut">
              <a:rPr lang="fr-FR" smtClean="0">
                <a:solidFill>
                  <a:prstClr val="black">
                    <a:tint val="75000"/>
                  </a:prstClr>
                </a:solidFill>
              </a:rPr>
              <a:pPr/>
              <a:t>19/03/2015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269E2F1-D3AD-454F-A385-D1A5944475F6}"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27449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29841" y="365126"/>
            <a:ext cx="78867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629842" y="2505075"/>
            <a:ext cx="3868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29150" y="2505075"/>
            <a:ext cx="3887391"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F1303FB-A4D3-436D-845F-70C56EDA5911}" type="datetimeFigureOut">
              <a:rPr lang="fr-FR" smtClean="0">
                <a:solidFill>
                  <a:prstClr val="black">
                    <a:tint val="75000"/>
                  </a:prstClr>
                </a:solidFill>
              </a:rPr>
              <a:pPr/>
              <a:t>19/03/2015</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B269E2F1-D3AD-454F-A385-D1A5944475F6}"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8816935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0F1303FB-A4D3-436D-845F-70C56EDA5911}" type="datetimeFigureOut">
              <a:rPr lang="fr-FR" smtClean="0">
                <a:solidFill>
                  <a:prstClr val="black">
                    <a:tint val="75000"/>
                  </a:prstClr>
                </a:solidFill>
              </a:rPr>
              <a:pPr/>
              <a:t>19/03/2015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B269E2F1-D3AD-454F-A385-D1A5944475F6}"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89347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F1303FB-A4D3-436D-845F-70C56EDA5911}" type="datetimeFigureOut">
              <a:rPr lang="fr-FR" smtClean="0">
                <a:solidFill>
                  <a:prstClr val="black">
                    <a:tint val="75000"/>
                  </a:prstClr>
                </a:solidFill>
              </a:rPr>
              <a:pPr/>
              <a:t>19/03/2015</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B269E2F1-D3AD-454F-A385-D1A5944475F6}"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9234979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0F1303FB-A4D3-436D-845F-70C56EDA5911}" type="datetimeFigureOut">
              <a:rPr lang="fr-FR" smtClean="0">
                <a:solidFill>
                  <a:prstClr val="black">
                    <a:tint val="75000"/>
                  </a:prstClr>
                </a:solidFill>
              </a:rPr>
              <a:pPr/>
              <a:t>19/03/2015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269E2F1-D3AD-454F-A385-D1A5944475F6}"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0452272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0F1303FB-A4D3-436D-845F-70C56EDA5911}" type="datetimeFigureOut">
              <a:rPr lang="fr-FR" smtClean="0">
                <a:solidFill>
                  <a:prstClr val="black">
                    <a:tint val="75000"/>
                  </a:prstClr>
                </a:solidFill>
              </a:rPr>
              <a:pPr/>
              <a:t>19/03/2015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B269E2F1-D3AD-454F-A385-D1A5944475F6}"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7392708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F1303FB-A4D3-436D-845F-70C56EDA5911}" type="datetimeFigureOut">
              <a:rPr lang="fr-FR" smtClean="0">
                <a:solidFill>
                  <a:prstClr val="black">
                    <a:tint val="75000"/>
                  </a:prstClr>
                </a:solidFill>
              </a:rPr>
              <a:pPr/>
              <a:t>19/03/2015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269E2F1-D3AD-454F-A385-D1A5944475F6}"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313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365125"/>
            <a:ext cx="1971675"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628650" y="365125"/>
            <a:ext cx="5800725"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F1303FB-A4D3-436D-845F-70C56EDA5911}" type="datetimeFigureOut">
              <a:rPr lang="fr-FR" smtClean="0">
                <a:solidFill>
                  <a:prstClr val="black">
                    <a:tint val="75000"/>
                  </a:prstClr>
                </a:solidFill>
              </a:rPr>
              <a:pPr/>
              <a:t>19/03/2015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B269E2F1-D3AD-454F-A385-D1A5944475F6}"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37378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jpe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png"/><Relationship Id="rId5" Type="http://schemas.openxmlformats.org/officeDocument/2006/relationships/slideLayout" Target="../slideLayouts/slideLayout5.xml"/><Relationship Id="rId15" Type="http://schemas.openxmlformats.org/officeDocument/2006/relationships/image" Target="../media/image8.jpeg"/><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 Id="rId14" Type="http://schemas.openxmlformats.org/officeDocument/2006/relationships/image" Target="../media/image7.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9.pn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5" descr="CoinHaut"/>
          <p:cNvPicPr>
            <a:picLocks noChangeAspect="1" noChangeArrowheads="1"/>
          </p:cNvPicPr>
          <p:nvPr/>
        </p:nvPicPr>
        <p:blipFill>
          <a:blip r:embed="rId8">
            <a:extLst>
              <a:ext uri="{28A0092B-C50C-407E-A947-70E740481C1C}">
                <a14:useLocalDpi xmlns:a14="http://schemas.microsoft.com/office/drawing/2010/main" val="0"/>
              </a:ext>
            </a:extLst>
          </a:blip>
          <a:srcRect l="19279" t="22911"/>
          <a:stretch>
            <a:fillRect/>
          </a:stretch>
        </p:blipFill>
        <p:spPr bwMode="auto">
          <a:xfrm>
            <a:off x="0" y="0"/>
            <a:ext cx="952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14" descr="CoinBas"/>
          <p:cNvPicPr>
            <a:picLocks noChangeAspect="1" noChangeArrowheads="1"/>
          </p:cNvPicPr>
          <p:nvPr/>
        </p:nvPicPr>
        <p:blipFill>
          <a:blip r:embed="rId9" cstate="print">
            <a:extLst>
              <a:ext uri="{28A0092B-C50C-407E-A947-70E740481C1C}">
                <a14:useLocalDpi xmlns:a14="http://schemas.microsoft.com/office/drawing/2010/main" val="0"/>
              </a:ext>
            </a:extLst>
          </a:blip>
          <a:srcRect r="19279" b="22911"/>
          <a:stretch>
            <a:fillRect/>
          </a:stretch>
        </p:blipFill>
        <p:spPr bwMode="auto">
          <a:xfrm>
            <a:off x="7242175" y="4114800"/>
            <a:ext cx="1901825" cy="27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13" descr="Logo_eduter_1_cou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4800" y="6248400"/>
            <a:ext cx="129540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22" descr="CoinHaut"/>
          <p:cNvPicPr>
            <a:picLocks noChangeAspect="1" noChangeArrowheads="1"/>
          </p:cNvPicPr>
          <p:nvPr/>
        </p:nvPicPr>
        <p:blipFill>
          <a:blip r:embed="rId11" cstate="print">
            <a:extLst>
              <a:ext uri="{28A0092B-C50C-407E-A947-70E740481C1C}">
                <a14:useLocalDpi xmlns:a14="http://schemas.microsoft.com/office/drawing/2010/main" val="0"/>
              </a:ext>
            </a:extLst>
          </a:blip>
          <a:srcRect l="19279" t="22911"/>
          <a:stretch>
            <a:fillRect/>
          </a:stretch>
        </p:blipFill>
        <p:spPr bwMode="auto">
          <a:xfrm>
            <a:off x="0" y="0"/>
            <a:ext cx="2133600"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4"/>
          <p:cNvSpPr>
            <a:spLocks noChangeArrowheads="1"/>
          </p:cNvSpPr>
          <p:nvPr/>
        </p:nvSpPr>
        <p:spPr bwMode="auto">
          <a:xfrm>
            <a:off x="0" y="6019800"/>
            <a:ext cx="1676400" cy="838200"/>
          </a:xfrm>
          <a:prstGeom prst="rect">
            <a:avLst/>
          </a:prstGeom>
          <a:solidFill>
            <a:schemeClr val="bg1"/>
          </a:solidFill>
          <a:ln>
            <a:noFill/>
          </a:ln>
          <a:effectLst>
            <a:outerShdw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457200"/>
            <a:endParaRPr lang="fr-FR">
              <a:solidFill>
                <a:srgbClr val="FFFFFF"/>
              </a:solidFill>
              <a:latin typeface="Calibri" pitchFamily="34" charset="0"/>
            </a:endParaRPr>
          </a:p>
        </p:txBody>
      </p:sp>
      <p:sp>
        <p:nvSpPr>
          <p:cNvPr id="2" name="Espace réservé du titre 1"/>
          <p:cNvSpPr>
            <a:spLocks noGrp="1"/>
          </p:cNvSpPr>
          <p:nvPr>
            <p:ph type="title"/>
          </p:nvPr>
        </p:nvSpPr>
        <p:spPr>
          <a:xfrm>
            <a:off x="468313" y="0"/>
            <a:ext cx="8229600" cy="1143000"/>
          </a:xfrm>
          <a:prstGeom prst="rect">
            <a:avLst/>
          </a:prstGeom>
        </p:spPr>
        <p:txBody>
          <a:bodyPr vert="horz" wrap="square" lIns="91440" tIns="45720" rIns="91440" bIns="45720" numCol="1" anchor="ctr" anchorCtr="0" compatLnSpc="1">
            <a:prstTxWarp prst="textNoShape">
              <a:avLst/>
            </a:prstTxWarp>
            <a:normAutofit/>
          </a:bodyPr>
          <a:lstStyle/>
          <a:p>
            <a:pPr lvl="0"/>
            <a:r>
              <a:rPr lang="fr-FR" smtClean="0"/>
              <a:t>Cliquez et modifiez le titre</a:t>
            </a:r>
          </a:p>
        </p:txBody>
      </p:sp>
      <p:sp>
        <p:nvSpPr>
          <p:cNvPr id="93194" name="Espace réservé du texte 2"/>
          <p:cNvSpPr>
            <a:spLocks noGrp="1"/>
          </p:cNvSpPr>
          <p:nvPr>
            <p:ph type="body" idx="1"/>
          </p:nvPr>
        </p:nvSpPr>
        <p:spPr bwMode="auto">
          <a:xfrm>
            <a:off x="468313" y="119697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pic>
        <p:nvPicPr>
          <p:cNvPr id="1033" name="Picture 11" descr="LogoEduterBL"/>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4800" y="6107113"/>
            <a:ext cx="11430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4" descr="logo-seul"/>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00200" y="6154738"/>
            <a:ext cx="6572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293100" y="6080125"/>
            <a:ext cx="7429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7" name="Text Box 13"/>
          <p:cNvSpPr txBox="1">
            <a:spLocks noChangeArrowheads="1"/>
          </p:cNvSpPr>
          <p:nvPr/>
        </p:nvSpPr>
        <p:spPr bwMode="auto">
          <a:xfrm>
            <a:off x="7092950" y="6092825"/>
            <a:ext cx="647700" cy="304800"/>
          </a:xfrm>
          <a:prstGeom prst="rect">
            <a:avLst/>
          </a:prstGeom>
          <a:noFill/>
          <a:ln>
            <a:noFill/>
          </a:ln>
          <a:effectLs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fld id="{F7AEC5CD-6471-48C7-8D93-E56A5AEA2D1D}" type="slidenum">
              <a:rPr lang="fr-FR" sz="1400" smtClean="0"/>
              <a:pPr eaLnBrk="1" hangingPunct="1">
                <a:spcBef>
                  <a:spcPct val="50000"/>
                </a:spcBef>
                <a:defRPr/>
              </a:pPr>
              <a:t>‹N°›</a:t>
            </a:fld>
            <a:endParaRPr lang="fr-FR" sz="1400" smtClean="0"/>
          </a:p>
        </p:txBody>
      </p:sp>
      <p:pic>
        <p:nvPicPr>
          <p:cNvPr id="1038" name="Image 14" descr="logo RNEDD - 1.jp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7594600" y="6065838"/>
            <a:ext cx="649288"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ZoneTexte 14"/>
          <p:cNvSpPr txBox="1"/>
          <p:nvPr userDrawn="1"/>
        </p:nvSpPr>
        <p:spPr>
          <a:xfrm>
            <a:off x="2843808" y="6388100"/>
            <a:ext cx="3456384"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0" i="1" u="none" strike="noStrike" kern="0" cap="none" spc="0" normalizeH="0" baseline="0" noProof="0" dirty="0" smtClean="0">
                <a:ln>
                  <a:noFill/>
                </a:ln>
                <a:solidFill>
                  <a:sysClr val="windowText" lastClr="000000"/>
                </a:solidFill>
                <a:effectLst/>
                <a:uLnTx/>
                <a:uFillTx/>
              </a:rPr>
              <a:t>Formation des référents EPA Dijon – 16-20 mars 2014</a:t>
            </a:r>
            <a:br>
              <a:rPr kumimoji="0" lang="fr-FR" sz="1000" b="0" i="1" u="none" strike="noStrike" kern="0" cap="none" spc="0" normalizeH="0" baseline="0" noProof="0" dirty="0" smtClean="0">
                <a:ln>
                  <a:noFill/>
                </a:ln>
                <a:solidFill>
                  <a:sysClr val="windowText" lastClr="000000"/>
                </a:solidFill>
                <a:effectLst/>
                <a:uLnTx/>
                <a:uFillTx/>
              </a:rPr>
            </a:br>
            <a:r>
              <a:rPr kumimoji="0" lang="fr-FR" sz="1000" b="0" i="1" u="none" strike="noStrike" kern="0" cap="none" spc="0" normalizeH="0" baseline="0" noProof="0" dirty="0" smtClean="0">
                <a:ln>
                  <a:noFill/>
                </a:ln>
                <a:solidFill>
                  <a:sysClr val="windowText" lastClr="000000"/>
                </a:solidFill>
                <a:effectLst/>
                <a:uLnTx/>
                <a:uFillTx/>
              </a:rPr>
              <a:t>Martine DAVID</a:t>
            </a:r>
            <a:endParaRPr kumimoji="0" lang="fr-FR" sz="1000" b="0" i="1" u="none" strike="noStrike" kern="0" cap="none" spc="0" normalizeH="0" baseline="0" noProof="0" dirty="0">
              <a:ln>
                <a:noFill/>
              </a:ln>
              <a:solidFill>
                <a:sysClr val="windowText" lastClr="000000"/>
              </a:solidFill>
              <a:effectLst/>
              <a:uLnTx/>
              <a:uFillTx/>
            </a:endParaRPr>
          </a:p>
        </p:txBody>
      </p:sp>
    </p:spTree>
  </p:cSld>
  <p:clrMap bg1="lt1" tx1="dk1" bg2="lt2" tx2="dk2" accent1="accent1" accent2="accent2" accent3="accent3" accent4="accent4" accent5="accent5" accent6="accent6" hlink="hlink" folHlink="folHlink"/>
  <p:sldLayoutIdLst>
    <p:sldLayoutId id="2147485422" r:id="rId1"/>
    <p:sldLayoutId id="2147485423" r:id="rId2"/>
    <p:sldLayoutId id="2147485425" r:id="rId3"/>
    <p:sldLayoutId id="2147485427" r:id="rId4"/>
    <p:sldLayoutId id="2147485428" r:id="rId5"/>
    <p:sldLayoutId id="2147485429" r:id="rId6"/>
  </p:sldLayoutIdLst>
  <p:hf sldNum="0" hdr="0"/>
  <p:txStyles>
    <p:titleStyle>
      <a:lvl1pPr algn="l" defTabSz="457200" rtl="0" eaLnBrk="1" fontAlgn="base" hangingPunct="1">
        <a:spcBef>
          <a:spcPct val="20000"/>
        </a:spcBef>
        <a:spcAft>
          <a:spcPct val="0"/>
        </a:spcAft>
        <a:defRPr sz="3200">
          <a:solidFill>
            <a:srgbClr val="008000"/>
          </a:solidFill>
          <a:effectLst>
            <a:outerShdw blurRad="38100" dist="38100" dir="2700000" algn="tl">
              <a:srgbClr val="C0C0C0"/>
            </a:outerShdw>
          </a:effectLst>
          <a:latin typeface="+mj-lt"/>
          <a:ea typeface="+mj-ea"/>
          <a:cs typeface="+mj-cs"/>
        </a:defRPr>
      </a:lvl1pPr>
      <a:lvl2pPr algn="l" defTabSz="457200" rtl="0" eaLnBrk="1" fontAlgn="base" hangingPunct="1">
        <a:spcBef>
          <a:spcPct val="20000"/>
        </a:spcBef>
        <a:spcAft>
          <a:spcPct val="0"/>
        </a:spcAft>
        <a:defRPr sz="3200">
          <a:solidFill>
            <a:srgbClr val="008000"/>
          </a:solidFill>
          <a:effectLst>
            <a:outerShdw blurRad="38100" dist="38100" dir="2700000" algn="tl">
              <a:srgbClr val="C0C0C0"/>
            </a:outerShdw>
          </a:effectLst>
          <a:latin typeface="Arial" pitchFamily="34" charset="0"/>
          <a:ea typeface="ＭＳ Ｐゴシック" charset="-128"/>
        </a:defRPr>
      </a:lvl2pPr>
      <a:lvl3pPr algn="l" defTabSz="457200" rtl="0" eaLnBrk="1" fontAlgn="base" hangingPunct="1">
        <a:spcBef>
          <a:spcPct val="20000"/>
        </a:spcBef>
        <a:spcAft>
          <a:spcPct val="0"/>
        </a:spcAft>
        <a:defRPr sz="3200">
          <a:solidFill>
            <a:srgbClr val="008000"/>
          </a:solidFill>
          <a:effectLst>
            <a:outerShdw blurRad="38100" dist="38100" dir="2700000" algn="tl">
              <a:srgbClr val="C0C0C0"/>
            </a:outerShdw>
          </a:effectLst>
          <a:latin typeface="Arial" pitchFamily="34" charset="0"/>
          <a:ea typeface="ＭＳ Ｐゴシック" charset="-128"/>
        </a:defRPr>
      </a:lvl3pPr>
      <a:lvl4pPr algn="l" defTabSz="457200" rtl="0" eaLnBrk="1" fontAlgn="base" hangingPunct="1">
        <a:spcBef>
          <a:spcPct val="20000"/>
        </a:spcBef>
        <a:spcAft>
          <a:spcPct val="0"/>
        </a:spcAft>
        <a:defRPr sz="3200">
          <a:solidFill>
            <a:srgbClr val="008000"/>
          </a:solidFill>
          <a:effectLst>
            <a:outerShdw blurRad="38100" dist="38100" dir="2700000" algn="tl">
              <a:srgbClr val="C0C0C0"/>
            </a:outerShdw>
          </a:effectLst>
          <a:latin typeface="Arial" pitchFamily="34" charset="0"/>
          <a:ea typeface="ＭＳ Ｐゴシック" charset="-128"/>
        </a:defRPr>
      </a:lvl4pPr>
      <a:lvl5pPr algn="l" defTabSz="457200" rtl="0" eaLnBrk="1" fontAlgn="base" hangingPunct="1">
        <a:spcBef>
          <a:spcPct val="20000"/>
        </a:spcBef>
        <a:spcAft>
          <a:spcPct val="0"/>
        </a:spcAft>
        <a:defRPr sz="3200">
          <a:solidFill>
            <a:srgbClr val="008000"/>
          </a:solidFill>
          <a:effectLst>
            <a:outerShdw blurRad="38100" dist="38100" dir="2700000" algn="tl">
              <a:srgbClr val="C0C0C0"/>
            </a:outerShdw>
          </a:effectLst>
          <a:latin typeface="Arial" pitchFamily="34" charset="0"/>
          <a:ea typeface="ＭＳ Ｐゴシック" charset="-128"/>
        </a:defRPr>
      </a:lvl5pPr>
      <a:lvl6pPr marL="457200" algn="l" defTabSz="457200" rtl="0" eaLnBrk="1" fontAlgn="base" hangingPunct="1">
        <a:spcBef>
          <a:spcPct val="20000"/>
        </a:spcBef>
        <a:spcAft>
          <a:spcPct val="0"/>
        </a:spcAft>
        <a:defRPr sz="3200">
          <a:solidFill>
            <a:srgbClr val="008000"/>
          </a:solidFill>
          <a:effectLst>
            <a:outerShdw blurRad="38100" dist="38100" dir="2700000" algn="tl">
              <a:srgbClr val="C0C0C0"/>
            </a:outerShdw>
          </a:effectLst>
          <a:latin typeface="Arial" pitchFamily="34" charset="0"/>
          <a:ea typeface="ＭＳ Ｐゴシック" charset="-128"/>
        </a:defRPr>
      </a:lvl6pPr>
      <a:lvl7pPr marL="914400" algn="l" defTabSz="457200" rtl="0" eaLnBrk="1" fontAlgn="base" hangingPunct="1">
        <a:spcBef>
          <a:spcPct val="20000"/>
        </a:spcBef>
        <a:spcAft>
          <a:spcPct val="0"/>
        </a:spcAft>
        <a:defRPr sz="3200">
          <a:solidFill>
            <a:srgbClr val="008000"/>
          </a:solidFill>
          <a:effectLst>
            <a:outerShdw blurRad="38100" dist="38100" dir="2700000" algn="tl">
              <a:srgbClr val="C0C0C0"/>
            </a:outerShdw>
          </a:effectLst>
          <a:latin typeface="Arial" pitchFamily="34" charset="0"/>
          <a:ea typeface="ＭＳ Ｐゴシック" charset="-128"/>
        </a:defRPr>
      </a:lvl7pPr>
      <a:lvl8pPr marL="1371600" algn="l" defTabSz="457200" rtl="0" eaLnBrk="1" fontAlgn="base" hangingPunct="1">
        <a:spcBef>
          <a:spcPct val="20000"/>
        </a:spcBef>
        <a:spcAft>
          <a:spcPct val="0"/>
        </a:spcAft>
        <a:defRPr sz="3200">
          <a:solidFill>
            <a:srgbClr val="008000"/>
          </a:solidFill>
          <a:effectLst>
            <a:outerShdw blurRad="38100" dist="38100" dir="2700000" algn="tl">
              <a:srgbClr val="C0C0C0"/>
            </a:outerShdw>
          </a:effectLst>
          <a:latin typeface="Arial" pitchFamily="34" charset="0"/>
          <a:ea typeface="ＭＳ Ｐゴシック" charset="-128"/>
        </a:defRPr>
      </a:lvl8pPr>
      <a:lvl9pPr marL="1828800" algn="l" defTabSz="457200" rtl="0" eaLnBrk="1" fontAlgn="base" hangingPunct="1">
        <a:spcBef>
          <a:spcPct val="20000"/>
        </a:spcBef>
        <a:spcAft>
          <a:spcPct val="0"/>
        </a:spcAft>
        <a:defRPr sz="3200">
          <a:solidFill>
            <a:srgbClr val="008000"/>
          </a:solidFill>
          <a:effectLst>
            <a:outerShdw blurRad="38100" dist="38100" dir="2700000" algn="tl">
              <a:srgbClr val="C0C0C0"/>
            </a:outerShdw>
          </a:effectLst>
          <a:latin typeface="Arial" pitchFamily="34" charset="0"/>
          <a:ea typeface="ＭＳ Ｐゴシック" charset="-128"/>
        </a:defRPr>
      </a:lvl9pPr>
    </p:titleStyle>
    <p:bodyStyle>
      <a:lvl1pPr marL="342900" indent="-342900" algn="l" defTabSz="457200" rtl="0" eaLnBrk="1" fontAlgn="base" hangingPunct="1">
        <a:spcBef>
          <a:spcPct val="20000"/>
        </a:spcBef>
        <a:spcAft>
          <a:spcPct val="0"/>
        </a:spcAft>
        <a:buFont typeface="Arial" pitchFamily="34" charset="0"/>
        <a:buChar char="•"/>
        <a:defRPr sz="2800">
          <a:solidFill>
            <a:srgbClr val="404040"/>
          </a:solidFill>
          <a:effectLst>
            <a:outerShdw blurRad="38100" dist="38100" dir="2700000" algn="tl">
              <a:srgbClr val="C0C0C0"/>
            </a:outerShdw>
          </a:effectLst>
          <a:latin typeface="+mn-lt"/>
          <a:ea typeface="+mn-ea"/>
          <a:cs typeface="+mn-cs"/>
        </a:defRPr>
      </a:lvl1pPr>
      <a:lvl2pPr marL="742950" indent="-285750" algn="l" defTabSz="457200" rtl="0" eaLnBrk="1" fontAlgn="base" hangingPunct="1">
        <a:spcBef>
          <a:spcPct val="20000"/>
        </a:spcBef>
        <a:spcAft>
          <a:spcPct val="0"/>
        </a:spcAft>
        <a:buFont typeface="Wingdings" pitchFamily="2" charset="2"/>
        <a:buChar char="Ø"/>
        <a:defRPr sz="2400">
          <a:solidFill>
            <a:schemeClr val="hlink"/>
          </a:solidFill>
          <a:effectLst>
            <a:outerShdw blurRad="38100" dist="38100" dir="2700000" algn="tl">
              <a:srgbClr val="C0C0C0"/>
            </a:outerShdw>
          </a:effectLst>
          <a:latin typeface="+mn-lt"/>
          <a:ea typeface="+mn-ea"/>
        </a:defRPr>
      </a:lvl2pPr>
      <a:lvl3pPr marL="1143000" indent="-228600" algn="l" defTabSz="457200" rtl="0" eaLnBrk="1" fontAlgn="base" hangingPunct="1">
        <a:spcBef>
          <a:spcPct val="20000"/>
        </a:spcBef>
        <a:spcAft>
          <a:spcPct val="0"/>
        </a:spcAft>
        <a:buFont typeface="Arial" pitchFamily="34" charset="0"/>
        <a:buChar char="•"/>
        <a:defRPr sz="2000">
          <a:solidFill>
            <a:schemeClr val="tx1"/>
          </a:solidFill>
          <a:latin typeface="+mn-lt"/>
          <a:ea typeface="+mn-ea"/>
        </a:defRPr>
      </a:lvl3pPr>
      <a:lvl4pPr marL="1600200" indent="-228600" algn="l" defTabSz="457200" rtl="0" eaLnBrk="1" fontAlgn="base" hangingPunct="1">
        <a:spcBef>
          <a:spcPct val="20000"/>
        </a:spcBef>
        <a:spcAft>
          <a:spcPct val="0"/>
        </a:spcAft>
        <a:buFont typeface="Arial" pitchFamily="34" charset="0"/>
        <a:buChar char="–"/>
        <a:defRPr>
          <a:solidFill>
            <a:schemeClr val="tx1"/>
          </a:solidFill>
          <a:latin typeface="+mn-lt"/>
          <a:ea typeface="+mn-ea"/>
        </a:defRPr>
      </a:lvl4pPr>
      <a:lvl5pPr marL="2057400" indent="-228600" algn="l" defTabSz="457200" rtl="0" eaLnBrk="1" fontAlgn="base" hangingPunct="1">
        <a:spcBef>
          <a:spcPct val="20000"/>
        </a:spcBef>
        <a:spcAft>
          <a:spcPct val="0"/>
        </a:spcAft>
        <a:buFont typeface="Arial" pitchFamily="34" charset="0"/>
        <a:buChar char="»"/>
        <a:defRPr sz="1600">
          <a:solidFill>
            <a:schemeClr val="tx1"/>
          </a:solidFill>
          <a:latin typeface="+mn-lt"/>
          <a:ea typeface="+mn-ea"/>
        </a:defRPr>
      </a:lvl5pPr>
      <a:lvl6pPr marL="2514600" indent="-228600" algn="l" defTabSz="457200" rtl="0" eaLnBrk="1" fontAlgn="base" hangingPunct="1">
        <a:spcBef>
          <a:spcPct val="20000"/>
        </a:spcBef>
        <a:spcAft>
          <a:spcPct val="0"/>
        </a:spcAft>
        <a:buFont typeface="Arial" pitchFamily="34" charset="0"/>
        <a:buChar char="»"/>
        <a:defRPr sz="1600">
          <a:solidFill>
            <a:schemeClr val="tx1"/>
          </a:solidFill>
          <a:latin typeface="+mn-lt"/>
          <a:ea typeface="+mn-ea"/>
        </a:defRPr>
      </a:lvl6pPr>
      <a:lvl7pPr marL="2971800" indent="-228600" algn="l" defTabSz="457200" rtl="0" eaLnBrk="1" fontAlgn="base" hangingPunct="1">
        <a:spcBef>
          <a:spcPct val="20000"/>
        </a:spcBef>
        <a:spcAft>
          <a:spcPct val="0"/>
        </a:spcAft>
        <a:buFont typeface="Arial" pitchFamily="34" charset="0"/>
        <a:buChar char="»"/>
        <a:defRPr sz="1600">
          <a:solidFill>
            <a:schemeClr val="tx1"/>
          </a:solidFill>
          <a:latin typeface="+mn-lt"/>
          <a:ea typeface="+mn-ea"/>
        </a:defRPr>
      </a:lvl7pPr>
      <a:lvl8pPr marL="3429000" indent="-228600" algn="l" defTabSz="457200" rtl="0" eaLnBrk="1" fontAlgn="base" hangingPunct="1">
        <a:spcBef>
          <a:spcPct val="20000"/>
        </a:spcBef>
        <a:spcAft>
          <a:spcPct val="0"/>
        </a:spcAft>
        <a:buFont typeface="Arial" pitchFamily="34" charset="0"/>
        <a:buChar char="»"/>
        <a:defRPr sz="1600">
          <a:solidFill>
            <a:schemeClr val="tx1"/>
          </a:solidFill>
          <a:latin typeface="+mn-lt"/>
          <a:ea typeface="+mn-ea"/>
        </a:defRPr>
      </a:lvl8pPr>
      <a:lvl9pPr marL="3886200" indent="-228600" algn="l" defTabSz="457200" rtl="0" eaLnBrk="1" fontAlgn="base" hangingPunct="1">
        <a:spcBef>
          <a:spcPct val="20000"/>
        </a:spcBef>
        <a:spcAft>
          <a:spcPct val="0"/>
        </a:spcAft>
        <a:buFont typeface="Arial" pitchFamily="34" charset="0"/>
        <a:buChar char="»"/>
        <a:defRPr sz="1600">
          <a:solidFill>
            <a:schemeClr val="tx1"/>
          </a:solidFill>
          <a:latin typeface="+mn-lt"/>
          <a:ea typeface="+mn-ea"/>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Espace réservé du titre 1"/>
          <p:cNvSpPr txBox="1">
            <a:spLocks noGrp="1"/>
          </p:cNvSpPr>
          <p:nvPr>
            <p:ph type="title"/>
          </p:nvPr>
        </p:nvSpPr>
        <p:spPr>
          <a:xfrm>
            <a:off x="685690" y="535460"/>
            <a:ext cx="7766521" cy="1290871"/>
          </a:xfrm>
          <a:prstGeom prst="rect">
            <a:avLst/>
          </a:prstGeom>
          <a:noFill/>
          <a:ln>
            <a:noFill/>
          </a:ln>
        </p:spPr>
        <p:txBody>
          <a:bodyPr vert="horz" lIns="80991" tIns="42115" rIns="80991" bIns="42115" anchor="ctr" anchorCtr="0" compatLnSpc="1"/>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fr-FR"/>
          </a:p>
        </p:txBody>
      </p:sp>
      <p:sp>
        <p:nvSpPr>
          <p:cNvPr id="3" name="Espace réservé du texte 2"/>
          <p:cNvSpPr txBox="1">
            <a:spLocks noGrp="1"/>
          </p:cNvSpPr>
          <p:nvPr>
            <p:ph type="body" idx="1"/>
          </p:nvPr>
        </p:nvSpPr>
        <p:spPr>
          <a:xfrm>
            <a:off x="685690" y="1979874"/>
            <a:ext cx="7766521" cy="4525985"/>
          </a:xfrm>
          <a:prstGeom prst="rect">
            <a:avLst/>
          </a:prstGeom>
          <a:noFill/>
          <a:ln>
            <a:noFill/>
          </a:ln>
        </p:spPr>
        <p:txBody>
          <a:bodyPr vert="horz" lIns="80991" tIns="42115" rIns="80991" bIns="42115" anchor="t" anchorCtr="0" compatLnSpc="1"/>
          <a:lstStyle>
            <a:defPPr marL="342720" marR="0" lvl="0" indent="0" algn="l" rtl="0" hangingPunct="1">
              <a:lnSpc>
                <a:spcPct val="100000"/>
              </a:lnSpc>
              <a:spcBef>
                <a:spcPts val="799"/>
              </a:spcBef>
              <a:spcAft>
                <a:spcPts val="0"/>
              </a:spcAft>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200" b="0" i="0" u="none" strike="noStrike" baseline="0">
                <a:ln>
                  <a:noFill/>
                </a:ln>
                <a:solidFill>
                  <a:srgbClr val="000000"/>
                </a:solidFill>
                <a:latin typeface="Liberation Serif" pitchFamily="18"/>
                <a:ea typeface="DejaVu Sans" pitchFamily="2"/>
                <a:cs typeface="DejaVu Sans" pitchFamily="2"/>
              </a:defRPr>
            </a:defPPr>
            <a:lvl1pPr marL="342720" marR="0" lvl="0" indent="0" algn="l" rtl="0" hangingPunct="1">
              <a:lnSpc>
                <a:spcPct val="100000"/>
              </a:lnSpc>
              <a:spcBef>
                <a:spcPts val="799"/>
              </a:spcBef>
              <a:spcAft>
                <a:spcPts val="0"/>
              </a:spcAft>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200" b="0" i="0" u="none" strike="noStrike" baseline="0">
                <a:ln>
                  <a:noFill/>
                </a:ln>
                <a:solidFill>
                  <a:srgbClr val="000000"/>
                </a:solidFill>
                <a:latin typeface="Liberation Serif" pitchFamily="18"/>
                <a:ea typeface="DejaVu Sans" pitchFamily="2"/>
                <a:cs typeface="DejaVu Sans" pitchFamily="2"/>
              </a:defRPr>
            </a:lvl1pPr>
            <a:lvl2pPr marL="742680" marR="0" lvl="1" indent="-285480" algn="l" rtl="0" hangingPunct="1">
              <a:lnSpc>
                <a:spcPct val="100000"/>
              </a:lnSpc>
              <a:spcBef>
                <a:spcPts val="697"/>
              </a:spcBef>
              <a:spcAft>
                <a:spcPts val="0"/>
              </a:spcAft>
              <a:buClr>
                <a:srgbClr val="000000"/>
              </a:buClr>
              <a:buSzPct val="100000"/>
              <a:buFont typeface="Times New Roman" pitchFamily="18"/>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fr-FR" sz="2800" b="0" i="0" u="none" strike="noStrike" baseline="0">
                <a:ln>
                  <a:noFill/>
                </a:ln>
                <a:solidFill>
                  <a:srgbClr val="000000"/>
                </a:solidFill>
                <a:latin typeface="Liberation Serif" pitchFamily="18"/>
                <a:ea typeface="DejaVu Sans" pitchFamily="2"/>
                <a:cs typeface="DejaVu Sans" pitchFamily="2"/>
              </a:defRPr>
            </a:lvl2pPr>
            <a:lvl3pPr marL="1143000" marR="0" lvl="2" indent="-228600" algn="l" rtl="0" hangingPunct="1">
              <a:lnSpc>
                <a:spcPct val="100000"/>
              </a:lnSpc>
              <a:spcBef>
                <a:spcPts val="598"/>
              </a:spcBef>
              <a:spcAft>
                <a:spcPts val="0"/>
              </a:spcAft>
              <a:buClr>
                <a:srgbClr val="000000"/>
              </a:buClr>
              <a:buSzPct val="100000"/>
              <a:buFont typeface="Times New Roman" pitchFamily="18"/>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fr-FR" sz="2400" b="0" i="0" u="none" strike="noStrike" baseline="0">
                <a:ln>
                  <a:noFill/>
                </a:ln>
                <a:solidFill>
                  <a:srgbClr val="000000"/>
                </a:solidFill>
                <a:latin typeface="Liberation Serif" pitchFamily="18"/>
                <a:ea typeface="DejaVu Sans" pitchFamily="2"/>
                <a:cs typeface="DejaVu Sans" pitchFamily="2"/>
              </a:defRPr>
            </a:lvl3pPr>
            <a:lvl4pPr marL="1600199" marR="0" lvl="3" indent="-228600" algn="l" rtl="0" hangingPunct="1">
              <a:lnSpc>
                <a:spcPct val="100000"/>
              </a:lnSpc>
              <a:spcBef>
                <a:spcPts val="499"/>
              </a:spcBef>
              <a:spcAft>
                <a:spcPts val="0"/>
              </a:spcAft>
              <a:buClr>
                <a:srgbClr val="000000"/>
              </a:buClr>
              <a:buSzPct val="100000"/>
              <a:buFont typeface="Times New Roman" pitchFamily="18"/>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fr-FR" sz="2000" b="0" i="0" u="none" strike="noStrike" baseline="0">
                <a:ln>
                  <a:noFill/>
                </a:ln>
                <a:solidFill>
                  <a:srgbClr val="000000"/>
                </a:solidFill>
                <a:latin typeface="Liberation Serif" pitchFamily="18"/>
                <a:ea typeface="DejaVu Sans" pitchFamily="2"/>
                <a:cs typeface="DejaVu Sans" pitchFamily="2"/>
              </a:defRPr>
            </a:lvl4pPr>
            <a:lvl5pPr marL="2057400" marR="0" lvl="4" indent="-228600" algn="l" rtl="0" hangingPunct="1">
              <a:lnSpc>
                <a:spcPct val="100000"/>
              </a:lnSpc>
              <a:spcBef>
                <a:spcPts val="499"/>
              </a:spcBef>
              <a:spcAft>
                <a:spcPts val="0"/>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000" b="0" i="0" u="none" strike="noStrike" baseline="0">
                <a:ln>
                  <a:noFill/>
                </a:ln>
                <a:solidFill>
                  <a:srgbClr val="000000"/>
                </a:solidFill>
                <a:latin typeface="Liberation Serif" pitchFamily="18"/>
                <a:ea typeface="DejaVu Sans" pitchFamily="2"/>
                <a:cs typeface="DejaVu Sans" pitchFamily="2"/>
              </a:defRPr>
            </a:lvl5pPr>
            <a:lvl6pPr marL="2057400" marR="0" lvl="5" indent="-228600" algn="l" rtl="0" hangingPunct="1">
              <a:lnSpc>
                <a:spcPct val="100000"/>
              </a:lnSpc>
              <a:spcBef>
                <a:spcPts val="499"/>
              </a:spcBef>
              <a:spcAft>
                <a:spcPts val="0"/>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000" b="0" i="0" u="none" strike="noStrike" baseline="0">
                <a:ln>
                  <a:noFill/>
                </a:ln>
                <a:solidFill>
                  <a:srgbClr val="000000"/>
                </a:solidFill>
                <a:latin typeface="Liberation Serif" pitchFamily="18"/>
                <a:ea typeface="DejaVu Sans" pitchFamily="2"/>
                <a:cs typeface="DejaVu Sans" pitchFamily="2"/>
              </a:defRPr>
            </a:lvl6pPr>
            <a:lvl7pPr marL="2057400" marR="0" lvl="6" indent="-228600" algn="l" rtl="0" hangingPunct="1">
              <a:lnSpc>
                <a:spcPct val="100000"/>
              </a:lnSpc>
              <a:spcBef>
                <a:spcPts val="499"/>
              </a:spcBef>
              <a:spcAft>
                <a:spcPts val="0"/>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000" b="0" i="0" u="none" strike="noStrike" baseline="0">
                <a:ln>
                  <a:noFill/>
                </a:ln>
                <a:solidFill>
                  <a:srgbClr val="000000"/>
                </a:solidFill>
                <a:latin typeface="Liberation Serif" pitchFamily="18"/>
                <a:ea typeface="DejaVu Sans" pitchFamily="2"/>
                <a:cs typeface="DejaVu Sans" pitchFamily="2"/>
              </a:defRPr>
            </a:lvl7pPr>
            <a:lvl8pPr marL="2057400" marR="0" lvl="7" indent="-228600" algn="l" rtl="0" hangingPunct="1">
              <a:lnSpc>
                <a:spcPct val="100000"/>
              </a:lnSpc>
              <a:spcBef>
                <a:spcPts val="499"/>
              </a:spcBef>
              <a:spcAft>
                <a:spcPts val="0"/>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000" b="0" i="0" u="none" strike="noStrike" baseline="0">
                <a:ln>
                  <a:noFill/>
                </a:ln>
                <a:solidFill>
                  <a:srgbClr val="000000"/>
                </a:solidFill>
                <a:latin typeface="Liberation Serif" pitchFamily="18"/>
                <a:ea typeface="DejaVu Sans" pitchFamily="2"/>
                <a:cs typeface="DejaVu Sans" pitchFamily="2"/>
              </a:defRPr>
            </a:lvl8pPr>
            <a:lvl9pPr marL="2057400" marR="0" lvl="8" indent="-228600" algn="l" rtl="0" hangingPunct="1">
              <a:lnSpc>
                <a:spcPct val="100000"/>
              </a:lnSpc>
              <a:spcBef>
                <a:spcPts val="499"/>
              </a:spcBef>
              <a:spcAft>
                <a:spcPts val="0"/>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000" b="0" i="0" u="none" strike="noStrike" baseline="0">
                <a:ln>
                  <a:noFill/>
                </a:ln>
                <a:solidFill>
                  <a:srgbClr val="000000"/>
                </a:solidFill>
                <a:latin typeface="Liberation Serif" pitchFamily="18"/>
                <a:ea typeface="DejaVu Sans" pitchFamily="2"/>
                <a:cs typeface="DejaVu Sans" pitchFamily="2"/>
              </a:defRPr>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txBox="1">
            <a:spLocks noGrp="1"/>
          </p:cNvSpPr>
          <p:nvPr>
            <p:ph type="dt" sz="half" idx="2"/>
          </p:nvPr>
        </p:nvSpPr>
        <p:spPr>
          <a:xfrm>
            <a:off x="686015" y="6246389"/>
            <a:ext cx="1898937" cy="451562"/>
          </a:xfrm>
          <a:prstGeom prst="rect">
            <a:avLst/>
          </a:prstGeom>
          <a:noFill/>
          <a:ln>
            <a:noFill/>
          </a:ln>
        </p:spPr>
        <p:txBody>
          <a:bodyPr vert="horz" wrap="square" lIns="80991" tIns="42115" rIns="80991" bIns="42115" anchor="t" anchorCtr="0" compatLnSpc="1"/>
          <a:lstStyle>
            <a:lvl1pPr marL="0" marR="0" lvl="0" indent="0" algn="l" rtl="0" hangingPunct="1">
              <a:lnSpc>
                <a:spcPct val="100000"/>
              </a:lnSpc>
              <a:spcBef>
                <a:spcPts val="0"/>
              </a:spcBef>
              <a:spcAft>
                <a:spcPts val="0"/>
              </a:spcAft>
              <a:buNone/>
              <a:tabLst>
                <a:tab pos="0" algn="l"/>
                <a:tab pos="404027" algn="l"/>
                <a:tab pos="808379" algn="l"/>
                <a:tab pos="1212732" algn="l"/>
                <a:tab pos="1617084" algn="l"/>
                <a:tab pos="2021436" algn="l"/>
                <a:tab pos="2425788" algn="l"/>
                <a:tab pos="2830140" algn="l"/>
                <a:tab pos="3234492" algn="l"/>
                <a:tab pos="3638843" algn="l"/>
                <a:tab pos="4043196" algn="l"/>
                <a:tab pos="4447547" algn="l"/>
                <a:tab pos="4851900" algn="l"/>
                <a:tab pos="5256252" algn="l"/>
                <a:tab pos="5660604" algn="l"/>
                <a:tab pos="6064956" algn="l"/>
                <a:tab pos="6469308" algn="l"/>
                <a:tab pos="6873660" algn="l"/>
                <a:tab pos="7278011" algn="l"/>
                <a:tab pos="7682364" algn="l"/>
                <a:tab pos="8086716" algn="l"/>
              </a:tabLst>
              <a:defRPr lang="fr-FR" sz="2200" b="0" i="0" u="none" strike="noStrike" baseline="0">
                <a:solidFill>
                  <a:srgbClr val="000000"/>
                </a:solidFill>
                <a:latin typeface="Liberation Serif" pitchFamily="18"/>
                <a:ea typeface="DejaVu Sans" pitchFamily="2"/>
                <a:cs typeface="DejaVu Sans" pitchFamily="2"/>
              </a:defRPr>
            </a:lvl1pPr>
          </a:lstStyle>
          <a:p>
            <a:pPr defTabSz="822960" fontAlgn="auto"/>
            <a:endParaRPr/>
          </a:p>
        </p:txBody>
      </p:sp>
      <p:sp>
        <p:nvSpPr>
          <p:cNvPr id="5" name="Espace réservé du pied de page 4"/>
          <p:cNvSpPr txBox="1">
            <a:spLocks noGrp="1"/>
          </p:cNvSpPr>
          <p:nvPr>
            <p:ph type="ftr" sz="quarter" idx="3"/>
          </p:nvPr>
        </p:nvSpPr>
        <p:spPr>
          <a:xfrm>
            <a:off x="3123523" y="6246389"/>
            <a:ext cx="2890856" cy="451562"/>
          </a:xfrm>
          <a:prstGeom prst="rect">
            <a:avLst/>
          </a:prstGeom>
          <a:noFill/>
          <a:ln>
            <a:noFill/>
          </a:ln>
        </p:spPr>
        <p:txBody>
          <a:bodyPr vert="horz" wrap="square" lIns="80991" tIns="42115" rIns="80991" bIns="42115" anchor="t" anchorCtr="0" compatLnSpc="1"/>
          <a:lstStyle>
            <a:lvl1pPr marL="0" marR="0" lvl="0" indent="0" algn="l" rtl="0" hangingPunct="1">
              <a:lnSpc>
                <a:spcPct val="100000"/>
              </a:lnSpc>
              <a:spcBef>
                <a:spcPts val="0"/>
              </a:spcBef>
              <a:spcAft>
                <a:spcPts val="0"/>
              </a:spcAft>
              <a:buNone/>
              <a:tabLst>
                <a:tab pos="0" algn="l"/>
                <a:tab pos="404027" algn="l"/>
                <a:tab pos="808379" algn="l"/>
                <a:tab pos="1212732" algn="l"/>
                <a:tab pos="1617084" algn="l"/>
                <a:tab pos="2021436" algn="l"/>
                <a:tab pos="2425788" algn="l"/>
                <a:tab pos="2830140" algn="l"/>
                <a:tab pos="3234492" algn="l"/>
                <a:tab pos="3638843" algn="l"/>
                <a:tab pos="4043196" algn="l"/>
                <a:tab pos="4447547" algn="l"/>
                <a:tab pos="4851900" algn="l"/>
                <a:tab pos="5256252" algn="l"/>
                <a:tab pos="5660604" algn="l"/>
                <a:tab pos="6064956" algn="l"/>
                <a:tab pos="6469308" algn="l"/>
                <a:tab pos="6873660" algn="l"/>
                <a:tab pos="7278011" algn="l"/>
                <a:tab pos="7682364" algn="l"/>
                <a:tab pos="8086716" algn="l"/>
              </a:tabLst>
              <a:defRPr lang="fr-FR" sz="2200" b="0" i="0" u="none" strike="noStrike" baseline="0">
                <a:solidFill>
                  <a:srgbClr val="000000"/>
                </a:solidFill>
                <a:latin typeface="Liberation Serif" pitchFamily="18"/>
                <a:ea typeface="DejaVu Sans" pitchFamily="2"/>
                <a:cs typeface="DejaVu Sans" pitchFamily="2"/>
              </a:defRPr>
            </a:lvl1pPr>
          </a:lstStyle>
          <a:p>
            <a:pPr defTabSz="822960" fontAlgn="auto"/>
            <a:endParaRPr/>
          </a:p>
        </p:txBody>
      </p:sp>
      <p:sp>
        <p:nvSpPr>
          <p:cNvPr id="6" name="Espace réservé du numéro de diapositive 5"/>
          <p:cNvSpPr txBox="1">
            <a:spLocks noGrp="1"/>
          </p:cNvSpPr>
          <p:nvPr>
            <p:ph type="sldNum" sz="quarter" idx="4"/>
          </p:nvPr>
        </p:nvSpPr>
        <p:spPr>
          <a:xfrm>
            <a:off x="6552951" y="6246389"/>
            <a:ext cx="1900556" cy="451562"/>
          </a:xfrm>
          <a:prstGeom prst="rect">
            <a:avLst/>
          </a:prstGeom>
          <a:noFill/>
          <a:ln>
            <a:noFill/>
          </a:ln>
        </p:spPr>
        <p:txBody>
          <a:bodyPr vert="horz" wrap="square" lIns="80991" tIns="42115" rIns="80991" bIns="42115" anchor="t" anchorCtr="0" compatLnSpc="1"/>
          <a:lstStyle>
            <a:lvl1pPr marL="0" marR="0" lvl="0" indent="0" algn="l" rtl="0" hangingPunct="1">
              <a:lnSpc>
                <a:spcPct val="100000"/>
              </a:lnSpc>
              <a:spcBef>
                <a:spcPts val="0"/>
              </a:spcBef>
              <a:spcAft>
                <a:spcPts val="0"/>
              </a:spcAft>
              <a:buNone/>
              <a:tabLst>
                <a:tab pos="0" algn="l"/>
                <a:tab pos="404027" algn="l"/>
                <a:tab pos="808379" algn="l"/>
                <a:tab pos="1212732" algn="l"/>
                <a:tab pos="1617084" algn="l"/>
                <a:tab pos="2021436" algn="l"/>
                <a:tab pos="2425788" algn="l"/>
                <a:tab pos="2830140" algn="l"/>
                <a:tab pos="3234492" algn="l"/>
                <a:tab pos="3638843" algn="l"/>
                <a:tab pos="4043196" algn="l"/>
                <a:tab pos="4447547" algn="l"/>
                <a:tab pos="4851900" algn="l"/>
                <a:tab pos="5256252" algn="l"/>
                <a:tab pos="5660604" algn="l"/>
                <a:tab pos="6064956" algn="l"/>
                <a:tab pos="6469308" algn="l"/>
                <a:tab pos="6873660" algn="l"/>
                <a:tab pos="7278011" algn="l"/>
                <a:tab pos="7682364" algn="l"/>
                <a:tab pos="8086716" algn="l"/>
              </a:tabLst>
              <a:defRPr lang="fr-FR" sz="2200" b="0" i="0" u="none" strike="noStrike" baseline="0">
                <a:solidFill>
                  <a:srgbClr val="000000"/>
                </a:solidFill>
                <a:latin typeface="Liberation Serif" pitchFamily="18"/>
                <a:ea typeface="DejaVu Sans" pitchFamily="2"/>
                <a:cs typeface="DejaVu Sans" pitchFamily="2"/>
              </a:defRPr>
            </a:lvl1pPr>
          </a:lstStyle>
          <a:p>
            <a:pPr defTabSz="822960" fontAlgn="auto"/>
            <a:fld id="{3306C57C-4AFA-424A-8AF6-43C0C8B24A32}" type="slidenum">
              <a:rPr/>
              <a:pPr defTabSz="822960" fontAlgn="auto"/>
              <a:t>‹N°›</a:t>
            </a:fld>
            <a:endParaRPr/>
          </a:p>
        </p:txBody>
      </p:sp>
    </p:spTree>
    <p:extLst>
      <p:ext uri="{BB962C8B-B14F-4D97-AF65-F5344CB8AC3E}">
        <p14:creationId xmlns:p14="http://schemas.microsoft.com/office/powerpoint/2010/main" val="1109664089"/>
      </p:ext>
    </p:extLst>
  </p:cSld>
  <p:clrMap bg1="lt1" tx1="dk1" bg2="lt2" tx2="dk2" accent1="accent1" accent2="accent2" accent3="accent3" accent4="accent4" accent5="accent5" accent6="accent6" hlink="hlink" folHlink="folHlink"/>
  <p:sldLayoutIdLst>
    <p:sldLayoutId id="2147485431" r:id="rId1"/>
    <p:sldLayoutId id="2147485432" r:id="rId2"/>
    <p:sldLayoutId id="2147485433" r:id="rId3"/>
    <p:sldLayoutId id="2147485434" r:id="rId4"/>
    <p:sldLayoutId id="2147485435" r:id="rId5"/>
    <p:sldLayoutId id="2147485436" r:id="rId6"/>
    <p:sldLayoutId id="2147485437" r:id="rId7"/>
    <p:sldLayoutId id="2147485438" r:id="rId8"/>
    <p:sldLayoutId id="2147485439" r:id="rId9"/>
    <p:sldLayoutId id="2147485440" r:id="rId10"/>
    <p:sldLayoutId id="2147485441"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indent="0" algn="ctr" rtl="0" hangingPunct="1">
        <a:lnSpc>
          <a:spcPct val="100000"/>
        </a:lnSpc>
        <a:spcBef>
          <a:spcPts val="0"/>
        </a:spcBef>
        <a:spcAft>
          <a:spcPts val="0"/>
        </a:spcAft>
        <a:tabLst>
          <a:tab pos="0" algn="l"/>
          <a:tab pos="404027" algn="l"/>
          <a:tab pos="808379" algn="l"/>
          <a:tab pos="1212732" algn="l"/>
          <a:tab pos="1617084" algn="l"/>
          <a:tab pos="2021436" algn="l"/>
          <a:tab pos="2425788" algn="l"/>
          <a:tab pos="2830140" algn="l"/>
          <a:tab pos="3234492" algn="l"/>
          <a:tab pos="3638843" algn="l"/>
          <a:tab pos="4043196" algn="l"/>
          <a:tab pos="4447547" algn="l"/>
          <a:tab pos="4851900" algn="l"/>
          <a:tab pos="5256252" algn="l"/>
          <a:tab pos="5660604" algn="l"/>
          <a:tab pos="6064956" algn="l"/>
          <a:tab pos="6469308" algn="l"/>
          <a:tab pos="6873660" algn="l"/>
          <a:tab pos="7278011" algn="l"/>
          <a:tab pos="7682364" algn="l"/>
          <a:tab pos="8086716" algn="l"/>
        </a:tabLst>
        <a:defRPr lang="fr-FR" sz="4000" b="0" i="0" u="none" strike="noStrike" baseline="0">
          <a:ln>
            <a:noFill/>
          </a:ln>
          <a:solidFill>
            <a:srgbClr val="000000"/>
          </a:solidFill>
          <a:latin typeface="Liberation Serif" pitchFamily="18"/>
          <a:ea typeface="DejaVu Sans" pitchFamily="2"/>
          <a:cs typeface="DejaVu Sans" pitchFamily="2"/>
        </a:defRPr>
      </a:lvl1pPr>
    </p:titleStyle>
    <p:bodyStyle>
      <a:lvl1pPr marL="308448" marR="0" indent="0" algn="l" rtl="0" hangingPunct="1">
        <a:lnSpc>
          <a:spcPct val="100000"/>
        </a:lnSpc>
        <a:spcBef>
          <a:spcPts val="719"/>
        </a:spcBef>
        <a:spcAft>
          <a:spcPts val="0"/>
        </a:spcAft>
        <a:tabLst>
          <a:tab pos="308448" algn="l"/>
          <a:tab pos="404028" algn="l"/>
          <a:tab pos="808380" algn="l"/>
          <a:tab pos="1212732" algn="l"/>
          <a:tab pos="1617084" algn="l"/>
          <a:tab pos="2021436" algn="l"/>
          <a:tab pos="2425788" algn="l"/>
          <a:tab pos="2830140" algn="l"/>
          <a:tab pos="3234491" algn="l"/>
          <a:tab pos="3638844" algn="l"/>
          <a:tab pos="4043195" algn="l"/>
          <a:tab pos="4447224" algn="l"/>
          <a:tab pos="4851576" algn="l"/>
          <a:tab pos="5255928" algn="l"/>
          <a:tab pos="5660280" algn="l"/>
          <a:tab pos="6064631" algn="l"/>
          <a:tab pos="6468984" algn="l"/>
          <a:tab pos="6873335" algn="l"/>
          <a:tab pos="7277688" algn="l"/>
          <a:tab pos="7682040" algn="l"/>
          <a:tab pos="8086392" algn="l"/>
        </a:tabLst>
        <a:defRPr lang="fr-FR" sz="2900" b="0" i="0" u="none" strike="noStrike" baseline="0">
          <a:ln>
            <a:noFill/>
          </a:ln>
          <a:solidFill>
            <a:srgbClr val="000000"/>
          </a:solidFill>
          <a:latin typeface="Liberation Serif" pitchFamily="18"/>
          <a:ea typeface="DejaVu Sans" pitchFamily="2"/>
          <a:cs typeface="DejaVu Sans" pitchFamily="2"/>
        </a:defRPr>
      </a:lvl1pPr>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0F1303FB-A4D3-436D-845F-70C56EDA5911}" type="datetimeFigureOut">
              <a:rPr lang="fr-FR" smtClean="0">
                <a:solidFill>
                  <a:prstClr val="black">
                    <a:tint val="75000"/>
                  </a:prstClr>
                </a:solidFill>
                <a:latin typeface="Calibri"/>
                <a:ea typeface="+mn-ea"/>
              </a:rPr>
              <a:pPr fontAlgn="auto">
                <a:spcBef>
                  <a:spcPts val="0"/>
                </a:spcBef>
                <a:spcAft>
                  <a:spcPts val="0"/>
                </a:spcAft>
              </a:pPr>
              <a:t>19/03/2015</a:t>
            </a:fld>
            <a:endParaRPr lang="fr-FR">
              <a:solidFill>
                <a:prstClr val="black">
                  <a:tint val="75000"/>
                </a:prstClr>
              </a:solidFill>
              <a:latin typeface="Calibri"/>
              <a:ea typeface="+mn-ea"/>
            </a:endParaRPr>
          </a:p>
        </p:txBody>
      </p:sp>
      <p:sp>
        <p:nvSpPr>
          <p:cNvPr id="5" name="Espace réservé du pied de page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fr-FR">
              <a:solidFill>
                <a:prstClr val="black">
                  <a:tint val="75000"/>
                </a:prstClr>
              </a:solidFill>
              <a:latin typeface="Calibri"/>
              <a:ea typeface="+mn-ea"/>
            </a:endParaRPr>
          </a:p>
        </p:txBody>
      </p:sp>
      <p:sp>
        <p:nvSpPr>
          <p:cNvPr id="6" name="Espace réservé du numéro de diapositive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269E2F1-D3AD-454F-A385-D1A5944475F6}" type="slidenum">
              <a:rPr lang="fr-FR" smtClean="0">
                <a:solidFill>
                  <a:prstClr val="black">
                    <a:tint val="75000"/>
                  </a:prstClr>
                </a:solidFill>
                <a:latin typeface="Calibri"/>
                <a:ea typeface="+mn-ea"/>
              </a:rPr>
              <a:pPr fontAlgn="auto">
                <a:spcBef>
                  <a:spcPts val="0"/>
                </a:spcBef>
                <a:spcAft>
                  <a:spcPts val="0"/>
                </a:spcAft>
              </a:pPr>
              <a:t>‹N°›</a:t>
            </a:fld>
            <a:endParaRPr lang="fr-FR">
              <a:solidFill>
                <a:prstClr val="black">
                  <a:tint val="75000"/>
                </a:prstClr>
              </a:solidFill>
              <a:latin typeface="Calibri"/>
              <a:ea typeface="+mn-ea"/>
            </a:endParaRPr>
          </a:p>
        </p:txBody>
      </p:sp>
    </p:spTree>
    <p:extLst>
      <p:ext uri="{BB962C8B-B14F-4D97-AF65-F5344CB8AC3E}">
        <p14:creationId xmlns:p14="http://schemas.microsoft.com/office/powerpoint/2010/main" val="803635995"/>
      </p:ext>
    </p:extLst>
  </p:cSld>
  <p:clrMap bg1="lt1" tx1="dk1" bg2="lt2" tx2="dk2" accent1="accent1" accent2="accent2" accent3="accent3" accent4="accent4" accent5="accent5" accent6="accent6" hlink="hlink" folHlink="folHlink"/>
  <p:sldLayoutIdLst>
    <p:sldLayoutId id="2147485443" r:id="rId1"/>
    <p:sldLayoutId id="2147485444" r:id="rId2"/>
    <p:sldLayoutId id="2147485445" r:id="rId3"/>
    <p:sldLayoutId id="2147485446" r:id="rId4"/>
    <p:sldLayoutId id="2147485447" r:id="rId5"/>
    <p:sldLayoutId id="2147485448" r:id="rId6"/>
    <p:sldLayoutId id="2147485449" r:id="rId7"/>
    <p:sldLayoutId id="2147485450" r:id="rId8"/>
    <p:sldLayoutId id="2147485451" r:id="rId9"/>
    <p:sldLayoutId id="2147485452" r:id="rId10"/>
    <p:sldLayoutId id="214748545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jpe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image" Target="../media/image25.jpeg"/><Relationship Id="rId1" Type="http://schemas.openxmlformats.org/officeDocument/2006/relationships/slideLayout" Target="../slideLayouts/slideLayout24.xml"/><Relationship Id="rId6" Type="http://schemas.openxmlformats.org/officeDocument/2006/relationships/image" Target="../media/image29.jpeg"/><Relationship Id="rId11" Type="http://schemas.openxmlformats.org/officeDocument/2006/relationships/image" Target="../media/image34.jpeg"/><Relationship Id="rId5" Type="http://schemas.openxmlformats.org/officeDocument/2006/relationships/image" Target="../media/image28.png"/><Relationship Id="rId10" Type="http://schemas.openxmlformats.org/officeDocument/2006/relationships/image" Target="../media/image33.gif"/><Relationship Id="rId4" Type="http://schemas.openxmlformats.org/officeDocument/2006/relationships/image" Target="../media/image27.jpeg"/><Relationship Id="rId9" Type="http://schemas.openxmlformats.org/officeDocument/2006/relationships/image" Target="../media/image32.png"/><Relationship Id="rId1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40.jp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ChangeArrowheads="1"/>
          </p:cNvSpPr>
          <p:nvPr/>
        </p:nvSpPr>
        <p:spPr bwMode="auto">
          <a:xfrm>
            <a:off x="900113" y="1031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fr-FR" altLang="fr-FR" sz="2400"/>
          </a:p>
        </p:txBody>
      </p:sp>
      <p:sp>
        <p:nvSpPr>
          <p:cNvPr id="13315" name="Titre 1"/>
          <p:cNvSpPr>
            <a:spLocks noGrp="1"/>
          </p:cNvSpPr>
          <p:nvPr>
            <p:ph type="ctrTitle"/>
          </p:nvPr>
        </p:nvSpPr>
        <p:spPr>
          <a:xfrm>
            <a:off x="3275856" y="1124744"/>
            <a:ext cx="5254352" cy="1470025"/>
          </a:xfrm>
        </p:spPr>
        <p:txBody>
          <a:bodyPr>
            <a:noAutofit/>
          </a:bodyPr>
          <a:lstStyle/>
          <a:p>
            <a:pPr algn="r"/>
            <a:r>
              <a:rPr lang="fr-FR" altLang="fr-FR" sz="4000" b="1" dirty="0" smtClean="0">
                <a:solidFill>
                  <a:srgbClr val="00792C"/>
                </a:solidFill>
                <a:latin typeface="Arial Narrow" pitchFamily="34" charset="0"/>
              </a:rPr>
              <a:t>Élaborer un projet collectif fédérateur et générateur de changement…</a:t>
            </a:r>
          </a:p>
        </p:txBody>
      </p:sp>
      <p:sp>
        <p:nvSpPr>
          <p:cNvPr id="17413" name="Sous-titre 2"/>
          <p:cNvSpPr>
            <a:spLocks noGrp="1"/>
          </p:cNvSpPr>
          <p:nvPr>
            <p:ph type="subTitle" idx="1"/>
          </p:nvPr>
        </p:nvSpPr>
        <p:spPr>
          <a:xfrm>
            <a:off x="1187624" y="4277441"/>
            <a:ext cx="7624936" cy="1752600"/>
          </a:xfrm>
          <a:extLst/>
        </p:spPr>
        <p:txBody>
          <a:bodyPr>
            <a:noAutofit/>
          </a:bodyPr>
          <a:lstStyle/>
          <a:p>
            <a:pPr>
              <a:defRPr/>
            </a:pPr>
            <a:r>
              <a:rPr lang="fr-FR" altLang="fr-FR" sz="3600" b="1" dirty="0" smtClean="0"/>
              <a:t>…</a:t>
            </a:r>
            <a:r>
              <a:rPr lang="fr-FR" altLang="fr-FR" sz="3600" b="1" i="1" dirty="0" smtClean="0"/>
              <a:t>Vers la transition agroécologique</a:t>
            </a:r>
          </a:p>
        </p:txBody>
      </p:sp>
      <p:pic>
        <p:nvPicPr>
          <p:cNvPr id="1331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16113" cy="4024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786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smtClean="0">
                <a:solidFill>
                  <a:srgbClr val="00B050"/>
                </a:solidFill>
              </a:rPr>
              <a:t>     3 grandes questions</a:t>
            </a:r>
            <a:endParaRPr lang="fr-FR" sz="2800" dirty="0">
              <a:solidFill>
                <a:srgbClr val="00B050"/>
              </a:solidFill>
            </a:endParaRPr>
          </a:p>
        </p:txBody>
      </p:sp>
      <p:sp>
        <p:nvSpPr>
          <p:cNvPr id="3" name="Espace réservé du contenu 2"/>
          <p:cNvSpPr>
            <a:spLocks noGrp="1"/>
          </p:cNvSpPr>
          <p:nvPr>
            <p:ph idx="1"/>
          </p:nvPr>
        </p:nvSpPr>
        <p:spPr>
          <a:xfrm>
            <a:off x="0" y="1340768"/>
            <a:ext cx="8964488" cy="5159375"/>
          </a:xfrm>
        </p:spPr>
        <p:txBody>
          <a:bodyPr/>
          <a:lstStyle/>
          <a:p>
            <a:pPr marL="971550" lvl="1" indent="-514350">
              <a:buFont typeface="+mj-lt"/>
              <a:buAutoNum type="arabicPeriod"/>
            </a:pPr>
            <a:r>
              <a:rPr lang="fr-FR" sz="2800" dirty="0" smtClean="0">
                <a:solidFill>
                  <a:schemeClr val="tx1"/>
                </a:solidFill>
                <a:effectLst>
                  <a:outerShdw blurRad="38100" dist="38100" dir="2700000" algn="tl">
                    <a:srgbClr val="000000">
                      <a:alpha val="43137"/>
                    </a:srgbClr>
                  </a:outerShdw>
                </a:effectLst>
              </a:rPr>
              <a:t>A </a:t>
            </a:r>
            <a:r>
              <a:rPr lang="fr-FR" sz="2800" dirty="0">
                <a:solidFill>
                  <a:schemeClr val="tx1"/>
                </a:solidFill>
                <a:effectLst>
                  <a:outerShdw blurRad="38100" dist="38100" dir="2700000" algn="tl">
                    <a:srgbClr val="000000">
                      <a:alpha val="43137"/>
                    </a:srgbClr>
                  </a:outerShdw>
                </a:effectLst>
              </a:rPr>
              <a:t>quelles conditions une démarche d’élaboration de </a:t>
            </a:r>
            <a:r>
              <a:rPr lang="fr-FR" sz="2800" dirty="0" smtClean="0">
                <a:solidFill>
                  <a:schemeClr val="tx1"/>
                </a:solidFill>
                <a:effectLst>
                  <a:outerShdw blurRad="38100" dist="38100" dir="2700000" algn="tl">
                    <a:srgbClr val="000000">
                      <a:alpha val="43137"/>
                    </a:srgbClr>
                  </a:outerShdw>
                </a:effectLst>
              </a:rPr>
              <a:t>projet collectif devient-elle un </a:t>
            </a:r>
            <a:r>
              <a:rPr lang="fr-FR" sz="2800" dirty="0">
                <a:solidFill>
                  <a:schemeClr val="tx1"/>
                </a:solidFill>
                <a:effectLst>
                  <a:outerShdw blurRad="38100" dist="38100" dir="2700000" algn="tl">
                    <a:srgbClr val="000000">
                      <a:alpha val="43137"/>
                    </a:srgbClr>
                  </a:outerShdw>
                </a:effectLst>
              </a:rPr>
              <a:t>véritable levier du changement pour une communauté de travail </a:t>
            </a:r>
            <a:r>
              <a:rPr lang="fr-FR" sz="2800" dirty="0" smtClean="0">
                <a:solidFill>
                  <a:schemeClr val="tx1"/>
                </a:solidFill>
                <a:effectLst>
                  <a:outerShdw blurRad="38100" dist="38100" dir="2700000" algn="tl">
                    <a:srgbClr val="000000">
                      <a:alpha val="43137"/>
                    </a:srgbClr>
                  </a:outerShdw>
                </a:effectLst>
              </a:rPr>
              <a:t>?</a:t>
            </a:r>
          </a:p>
          <a:p>
            <a:pPr marL="971550" lvl="1" indent="-514350">
              <a:buFont typeface="+mj-lt"/>
              <a:buAutoNum type="arabicPeriod"/>
            </a:pPr>
            <a:endParaRPr lang="fr-FR" sz="2800" dirty="0" smtClean="0">
              <a:solidFill>
                <a:schemeClr val="tx1"/>
              </a:solidFill>
              <a:effectLst>
                <a:outerShdw blurRad="38100" dist="38100" dir="2700000" algn="tl">
                  <a:srgbClr val="000000">
                    <a:alpha val="43137"/>
                  </a:srgbClr>
                </a:outerShdw>
              </a:effectLst>
            </a:endParaRPr>
          </a:p>
          <a:p>
            <a:pPr marL="971550" lvl="1" indent="-514350">
              <a:buFont typeface="+mj-lt"/>
              <a:buAutoNum type="arabicPeriod"/>
            </a:pPr>
            <a:r>
              <a:rPr lang="fr-FR" sz="2800" dirty="0" smtClean="0">
                <a:solidFill>
                  <a:schemeClr val="tx1"/>
                </a:solidFill>
                <a:effectLst>
                  <a:outerShdw blurRad="38100" dist="38100" dir="2700000" algn="tl">
                    <a:srgbClr val="000000">
                      <a:alpha val="43137"/>
                    </a:srgbClr>
                  </a:outerShdw>
                </a:effectLst>
              </a:rPr>
              <a:t>En </a:t>
            </a:r>
            <a:r>
              <a:rPr lang="fr-FR" sz="2800" dirty="0">
                <a:solidFill>
                  <a:schemeClr val="tx1"/>
                </a:solidFill>
                <a:effectLst>
                  <a:outerShdw blurRad="38100" dist="38100" dir="2700000" algn="tl">
                    <a:srgbClr val="000000">
                      <a:alpha val="43137"/>
                    </a:srgbClr>
                  </a:outerShdw>
                </a:effectLst>
              </a:rPr>
              <a:t>quoi cela </a:t>
            </a:r>
            <a:r>
              <a:rPr lang="fr-FR" sz="2800" dirty="0" smtClean="0">
                <a:solidFill>
                  <a:schemeClr val="tx1"/>
                </a:solidFill>
                <a:effectLst>
                  <a:outerShdw blurRad="38100" dist="38100" dir="2700000" algn="tl">
                    <a:srgbClr val="000000">
                      <a:alpha val="43137"/>
                    </a:srgbClr>
                  </a:outerShdw>
                </a:effectLst>
              </a:rPr>
              <a:t>peut servir la transition vers l’</a:t>
            </a:r>
            <a:r>
              <a:rPr lang="fr-FR" sz="2800" dirty="0" err="1" smtClean="0">
                <a:solidFill>
                  <a:schemeClr val="tx1"/>
                </a:solidFill>
                <a:effectLst>
                  <a:outerShdw blurRad="38100" dist="38100" dir="2700000" algn="tl">
                    <a:srgbClr val="000000">
                      <a:alpha val="43137"/>
                    </a:srgbClr>
                  </a:outerShdw>
                </a:effectLst>
              </a:rPr>
              <a:t>agroécologie</a:t>
            </a:r>
            <a:r>
              <a:rPr lang="fr-FR" sz="2800" dirty="0" smtClean="0">
                <a:solidFill>
                  <a:schemeClr val="tx1"/>
                </a:solidFill>
                <a:effectLst>
                  <a:outerShdw blurRad="38100" dist="38100" dir="2700000" algn="tl">
                    <a:srgbClr val="000000">
                      <a:alpha val="43137"/>
                    </a:srgbClr>
                  </a:outerShdw>
                </a:effectLst>
              </a:rPr>
              <a:t>?</a:t>
            </a:r>
          </a:p>
          <a:p>
            <a:pPr marL="971550" lvl="1" indent="-514350">
              <a:buFont typeface="+mj-lt"/>
              <a:buAutoNum type="arabicPeriod"/>
            </a:pPr>
            <a:endParaRPr lang="fr-FR" sz="2800" dirty="0" smtClean="0">
              <a:solidFill>
                <a:schemeClr val="tx1"/>
              </a:solidFill>
              <a:effectLst>
                <a:outerShdw blurRad="38100" dist="38100" dir="2700000" algn="tl">
                  <a:srgbClr val="000000">
                    <a:alpha val="43137"/>
                  </a:srgbClr>
                </a:outerShdw>
              </a:effectLst>
            </a:endParaRPr>
          </a:p>
          <a:p>
            <a:pPr marL="971550" lvl="1" indent="-514350">
              <a:buFont typeface="+mj-lt"/>
              <a:buAutoNum type="arabicPeriod"/>
            </a:pPr>
            <a:r>
              <a:rPr lang="fr-FR" sz="2800" dirty="0" smtClean="0">
                <a:solidFill>
                  <a:schemeClr val="tx1"/>
                </a:solidFill>
              </a:rPr>
              <a:t>En quoi cela interroge-t-il la fonction d’accompagnement ?</a:t>
            </a:r>
            <a:endParaRPr lang="fr-FR" sz="2800" dirty="0">
              <a:solidFill>
                <a:schemeClr val="tx1"/>
              </a:solidFill>
              <a:effectLst>
                <a:outerShdw blurRad="38100" dist="38100" dir="2700000" algn="tl">
                  <a:srgbClr val="000000">
                    <a:alpha val="43137"/>
                  </a:srgbClr>
                </a:outerShdw>
              </a:effectLst>
            </a:endParaRPr>
          </a:p>
          <a:p>
            <a:endParaRPr lang="fr-FR" dirty="0">
              <a:solidFill>
                <a:schemeClr val="tx1"/>
              </a:solidFill>
            </a:endParaRPr>
          </a:p>
        </p:txBody>
      </p:sp>
    </p:spTree>
    <p:extLst>
      <p:ext uri="{BB962C8B-B14F-4D97-AF65-F5344CB8AC3E}">
        <p14:creationId xmlns:p14="http://schemas.microsoft.com/office/powerpoint/2010/main" val="583498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Élaboration / mise en œuvre du projet</a:t>
            </a:r>
            <a:endParaRPr lang="fr-FR" dirty="0"/>
          </a:p>
        </p:txBody>
      </p:sp>
      <p:sp>
        <p:nvSpPr>
          <p:cNvPr id="3" name="Espace réservé du contenu 2"/>
          <p:cNvSpPr>
            <a:spLocks noGrp="1"/>
          </p:cNvSpPr>
          <p:nvPr>
            <p:ph idx="1"/>
          </p:nvPr>
        </p:nvSpPr>
        <p:spPr/>
        <p:txBody>
          <a:bodyPr/>
          <a:lstStyle/>
          <a:p>
            <a:r>
              <a:rPr lang="fr-FR" dirty="0" smtClean="0"/>
              <a:t>Deux sens du mot projet qui cohabitent</a:t>
            </a:r>
          </a:p>
          <a:p>
            <a:pPr marL="914400" lvl="1" indent="-457200">
              <a:buFont typeface="+mj-lt"/>
              <a:buAutoNum type="arabicPeriod"/>
            </a:pPr>
            <a:r>
              <a:rPr lang="fr-FR" dirty="0"/>
              <a:t>Le projet lui-même : ce qu’on a l’intention de faire, ce que l’on « </a:t>
            </a:r>
            <a:r>
              <a:rPr lang="fr-FR" i="1" dirty="0"/>
              <a:t>jette en avant </a:t>
            </a:r>
            <a:r>
              <a:rPr lang="fr-FR" dirty="0"/>
              <a:t>»</a:t>
            </a:r>
          </a:p>
          <a:p>
            <a:pPr marL="914400" lvl="1" indent="-457200">
              <a:buFont typeface="+mj-lt"/>
              <a:buAutoNum type="arabicPeriod"/>
            </a:pPr>
            <a:r>
              <a:rPr lang="fr-FR" dirty="0"/>
              <a:t>Le travail préparatoire : la démarche d’élaboration </a:t>
            </a:r>
            <a:r>
              <a:rPr lang="fr-FR" dirty="0" smtClean="0"/>
              <a:t>du projet</a:t>
            </a:r>
          </a:p>
          <a:p>
            <a:pPr marL="914400" lvl="1" indent="-457200">
              <a:buFont typeface="+mj-lt"/>
              <a:buAutoNum type="arabicPeriod"/>
            </a:pPr>
            <a:endParaRPr lang="fr-FR" dirty="0"/>
          </a:p>
          <a:p>
            <a:r>
              <a:rPr lang="fr-FR" dirty="0" smtClean="0"/>
              <a:t>Conception / réalisation</a:t>
            </a:r>
          </a:p>
          <a:p>
            <a:endParaRPr lang="fr-FR" dirty="0" smtClean="0"/>
          </a:p>
          <a:p>
            <a:r>
              <a:rPr lang="fr-FR" dirty="0" smtClean="0"/>
              <a:t>Phase stratégique / phase opérationnelle</a:t>
            </a:r>
          </a:p>
        </p:txBody>
      </p:sp>
    </p:spTree>
    <p:extLst>
      <p:ext uri="{BB962C8B-B14F-4D97-AF65-F5344CB8AC3E}">
        <p14:creationId xmlns:p14="http://schemas.microsoft.com/office/powerpoint/2010/main" val="8666211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projet se construit chemin faisant …</a:t>
            </a:r>
            <a:endParaRPr lang="fr-FR" dirty="0"/>
          </a:p>
        </p:txBody>
      </p:sp>
      <p:sp>
        <p:nvSpPr>
          <p:cNvPr id="3" name="Espace réservé du contenu 2"/>
          <p:cNvSpPr>
            <a:spLocks noGrp="1"/>
          </p:cNvSpPr>
          <p:nvPr>
            <p:ph idx="1"/>
          </p:nvPr>
        </p:nvSpPr>
        <p:spPr>
          <a:xfrm>
            <a:off x="468313" y="1052737"/>
            <a:ext cx="8229600" cy="4670202"/>
          </a:xfrm>
        </p:spPr>
        <p:txBody>
          <a:bodyPr/>
          <a:lstStyle/>
          <a:p>
            <a:r>
              <a:rPr lang="fr-FR" dirty="0" smtClean="0"/>
              <a:t>Le projet n’est pas posé à priori</a:t>
            </a:r>
          </a:p>
          <a:p>
            <a:pPr lvl="1"/>
            <a:r>
              <a:rPr lang="fr-FR" dirty="0" smtClean="0"/>
              <a:t>Une réponse singulière et inédite à une situation particulière (généralement insatisfaisante)</a:t>
            </a:r>
          </a:p>
          <a:p>
            <a:pPr marL="914400" lvl="2" indent="0">
              <a:buNone/>
            </a:pPr>
            <a:r>
              <a:rPr lang="fr-FR" sz="2400" b="1" i="1" dirty="0" smtClean="0"/>
              <a:t>projet </a:t>
            </a:r>
            <a:r>
              <a:rPr lang="fr-FR" sz="2400" b="1" i="1" dirty="0">
                <a:sym typeface="Wingdings" pitchFamily="2" charset="2"/>
              </a:rPr>
              <a:t> problème</a:t>
            </a:r>
            <a:endParaRPr lang="fr-FR" sz="2400" b="1" i="1" dirty="0"/>
          </a:p>
          <a:p>
            <a:pPr lvl="1"/>
            <a:endParaRPr lang="fr-FR" dirty="0" smtClean="0"/>
          </a:p>
          <a:p>
            <a:pPr lvl="1"/>
            <a:r>
              <a:rPr lang="fr-FR" dirty="0" err="1" smtClean="0"/>
              <a:t>Boutinet</a:t>
            </a:r>
            <a:r>
              <a:rPr lang="fr-FR" dirty="0" smtClean="0"/>
              <a:t> : </a:t>
            </a:r>
            <a:r>
              <a:rPr lang="fr-FR" i="1" dirty="0" smtClean="0"/>
              <a:t>« se doter d’un projet, c’est dans le même mouvement, chercher à le construire et vouloir le réaliser »</a:t>
            </a:r>
          </a:p>
          <a:p>
            <a:endParaRPr lang="fr-FR" i="1" dirty="0" smtClean="0"/>
          </a:p>
          <a:p>
            <a:pPr marL="342900" lvl="1" indent="-342900">
              <a:buFont typeface="Arial" pitchFamily="34" charset="0"/>
              <a:buChar char="•"/>
            </a:pPr>
            <a:r>
              <a:rPr lang="fr-FR" sz="2800" dirty="0">
                <a:solidFill>
                  <a:srgbClr val="404040"/>
                </a:solidFill>
                <a:cs typeface="+mn-cs"/>
              </a:rPr>
              <a:t>Le domaine de prédilection du projet : les périodes de rupture et de transition.</a:t>
            </a:r>
          </a:p>
          <a:p>
            <a:endParaRPr lang="fr-FR" i="1" dirty="0" smtClean="0"/>
          </a:p>
        </p:txBody>
      </p:sp>
    </p:spTree>
    <p:extLst>
      <p:ext uri="{BB962C8B-B14F-4D97-AF65-F5344CB8AC3E}">
        <p14:creationId xmlns:p14="http://schemas.microsoft.com/office/powerpoint/2010/main" val="4578662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229600" cy="720080"/>
          </a:xfrm>
        </p:spPr>
        <p:txBody>
          <a:bodyPr>
            <a:normAutofit fontScale="90000"/>
          </a:bodyPr>
          <a:lstStyle/>
          <a:p>
            <a:r>
              <a:rPr lang="fr-FR" sz="3100" dirty="0" smtClean="0"/>
              <a:t>….Avec les acteurs …</a:t>
            </a:r>
            <a:r>
              <a:rPr lang="fr-FR" dirty="0" smtClean="0"/>
              <a:t/>
            </a:r>
            <a:br>
              <a:rPr lang="fr-FR" dirty="0" smtClean="0"/>
            </a:br>
            <a:r>
              <a:rPr lang="fr-FR" dirty="0"/>
              <a:t>	</a:t>
            </a:r>
            <a:r>
              <a:rPr lang="fr-FR" dirty="0" smtClean="0"/>
              <a:t>                                                                 </a:t>
            </a:r>
            <a:r>
              <a:rPr lang="fr-FR" sz="1800" dirty="0" smtClean="0">
                <a:solidFill>
                  <a:schemeClr val="tx1"/>
                </a:solidFill>
              </a:rPr>
              <a:t>Crozier </a:t>
            </a:r>
            <a:r>
              <a:rPr lang="fr-FR" sz="1800" dirty="0">
                <a:solidFill>
                  <a:schemeClr val="tx1"/>
                </a:solidFill>
              </a:rPr>
              <a:t>et </a:t>
            </a:r>
            <a:r>
              <a:rPr lang="fr-FR" sz="1800" dirty="0" err="1">
                <a:solidFill>
                  <a:schemeClr val="tx1"/>
                </a:solidFill>
              </a:rPr>
              <a:t>Friedberg</a:t>
            </a:r>
            <a:r>
              <a:rPr lang="fr-FR" sz="1800" dirty="0">
                <a:solidFill>
                  <a:schemeClr val="tx1"/>
                </a:solidFill>
              </a:rPr>
              <a:t/>
            </a:r>
            <a:br>
              <a:rPr lang="fr-FR" sz="1800" dirty="0">
                <a:solidFill>
                  <a:schemeClr val="tx1"/>
                </a:solidFill>
              </a:rPr>
            </a:br>
            <a:endParaRPr lang="fr-FR" sz="1800" dirty="0">
              <a:solidFill>
                <a:schemeClr val="tx1"/>
              </a:solidFill>
            </a:endParaRPr>
          </a:p>
        </p:txBody>
      </p:sp>
      <p:sp>
        <p:nvSpPr>
          <p:cNvPr id="3" name="Espace réservé du contenu 2"/>
          <p:cNvSpPr>
            <a:spLocks noGrp="1"/>
          </p:cNvSpPr>
          <p:nvPr>
            <p:ph idx="1"/>
          </p:nvPr>
        </p:nvSpPr>
        <p:spPr>
          <a:xfrm>
            <a:off x="395536" y="836712"/>
            <a:ext cx="8229600" cy="4525963"/>
          </a:xfrm>
        </p:spPr>
        <p:txBody>
          <a:bodyPr/>
          <a:lstStyle/>
          <a:p>
            <a:pPr marL="0" indent="0">
              <a:buNone/>
            </a:pPr>
            <a:r>
              <a:rPr lang="fr-FR" dirty="0" smtClean="0"/>
              <a:t>Analyse stratégique des organisations:</a:t>
            </a:r>
          </a:p>
          <a:p>
            <a:r>
              <a:rPr lang="fr-FR" dirty="0" smtClean="0"/>
              <a:t>L’acteur évolue dans un (ou plusieurs ) systèmes d’action en cherchant toujours à améliorer sa </a:t>
            </a:r>
            <a:r>
              <a:rPr lang="fr-FR" dirty="0" smtClean="0"/>
              <a:t>situation </a:t>
            </a:r>
            <a:endParaRPr lang="fr-FR" dirty="0" smtClean="0"/>
          </a:p>
          <a:p>
            <a:pPr lvl="1"/>
            <a:r>
              <a:rPr lang="fr-FR" dirty="0" smtClean="0"/>
              <a:t>Les « zones d’incertitudes »</a:t>
            </a:r>
          </a:p>
          <a:p>
            <a:pPr lvl="1"/>
            <a:r>
              <a:rPr lang="fr-FR" dirty="0" smtClean="0"/>
              <a:t>Le « pouvoir d’agir »</a:t>
            </a:r>
          </a:p>
          <a:p>
            <a:pPr lvl="1"/>
            <a:r>
              <a:rPr lang="fr-FR" dirty="0" smtClean="0"/>
              <a:t>le système d’action concret</a:t>
            </a:r>
          </a:p>
          <a:p>
            <a:r>
              <a:rPr lang="fr-FR" dirty="0" smtClean="0"/>
              <a:t>Pas de changement sans pénétrer un tant soit peu le système d’action concret</a:t>
            </a:r>
          </a:p>
          <a:p>
            <a:r>
              <a:rPr lang="fr-FR" dirty="0" smtClean="0"/>
              <a:t>Le projet collectif : concilier les logiques personnelles / logiques  collectives</a:t>
            </a:r>
            <a:endParaRPr lang="fr-FR" dirty="0"/>
          </a:p>
        </p:txBody>
      </p:sp>
    </p:spTree>
    <p:extLst>
      <p:ext uri="{BB962C8B-B14F-4D97-AF65-F5344CB8AC3E}">
        <p14:creationId xmlns:p14="http://schemas.microsoft.com/office/powerpoint/2010/main" val="25989682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5849" y="17786"/>
            <a:ext cx="8229600" cy="663421"/>
          </a:xfrm>
        </p:spPr>
        <p:txBody>
          <a:bodyPr>
            <a:normAutofit fontScale="90000"/>
          </a:bodyPr>
          <a:lstStyle/>
          <a:p>
            <a:r>
              <a:rPr lang="fr-FR" dirty="0" smtClean="0"/>
              <a:t/>
            </a:r>
            <a:br>
              <a:rPr lang="fr-FR" dirty="0" smtClean="0"/>
            </a:br>
            <a:r>
              <a:rPr lang="fr-FR" dirty="0" smtClean="0"/>
              <a:t>…qui évoluent dans des </a:t>
            </a:r>
            <a:r>
              <a:rPr lang="fr-FR" sz="3100" dirty="0" smtClean="0"/>
              <a:t>systèmes complexes </a:t>
            </a:r>
            <a:br>
              <a:rPr lang="fr-FR" sz="3100" dirty="0" smtClean="0"/>
            </a:br>
            <a:endParaRPr lang="fr-FR" sz="3100" dirty="0"/>
          </a:p>
        </p:txBody>
      </p:sp>
      <p:sp>
        <p:nvSpPr>
          <p:cNvPr id="4" name="Espace réservé du contenu 3"/>
          <p:cNvSpPr>
            <a:spLocks noGrp="1"/>
          </p:cNvSpPr>
          <p:nvPr>
            <p:ph idx="1"/>
          </p:nvPr>
        </p:nvSpPr>
        <p:spPr>
          <a:xfrm>
            <a:off x="179512" y="836712"/>
            <a:ext cx="8651304" cy="4647609"/>
          </a:xfrm>
        </p:spPr>
        <p:txBody>
          <a:bodyPr/>
          <a:lstStyle/>
          <a:p>
            <a:pPr marL="0" indent="0">
              <a:buNone/>
            </a:pPr>
            <a:r>
              <a:rPr lang="fr-FR" sz="2000" dirty="0"/>
              <a:t>Les organisations </a:t>
            </a:r>
            <a:r>
              <a:rPr lang="fr-FR" sz="2000" dirty="0" smtClean="0"/>
              <a:t>sont</a:t>
            </a:r>
            <a:endParaRPr lang="fr-FR" sz="2000" dirty="0" smtClean="0"/>
          </a:p>
          <a:p>
            <a:pPr marL="0" indent="0">
              <a:buNone/>
            </a:pPr>
            <a:r>
              <a:rPr lang="fr-FR" sz="2000" dirty="0" smtClean="0"/>
              <a:t>des </a:t>
            </a:r>
            <a:r>
              <a:rPr lang="fr-FR" sz="2000" dirty="0"/>
              <a:t>systèmes complexes et </a:t>
            </a:r>
            <a:r>
              <a:rPr lang="fr-FR" sz="2000" dirty="0" smtClean="0"/>
              <a:t>imprévisibles</a:t>
            </a:r>
          </a:p>
          <a:p>
            <a:pPr marL="0" indent="0">
              <a:buNone/>
            </a:pPr>
            <a:endParaRPr lang="fr-FR" i="1" dirty="0" smtClean="0"/>
          </a:p>
          <a:p>
            <a:pPr marL="0" indent="0">
              <a:buNone/>
            </a:pPr>
            <a:r>
              <a:rPr lang="fr-FR" sz="2400" dirty="0" smtClean="0">
                <a:solidFill>
                  <a:schemeClr val="tx1"/>
                </a:solidFill>
                <a:effectLst/>
                <a:ea typeface="Tahoma" pitchFamily="34" charset="0"/>
                <a:cs typeface="Tahoma" pitchFamily="34" charset="0"/>
              </a:rPr>
              <a:t>Deux modes de raisonnement</a:t>
            </a:r>
          </a:p>
          <a:p>
            <a:pPr marL="0" indent="0">
              <a:buNone/>
            </a:pPr>
            <a:r>
              <a:rPr lang="fr-FR" sz="2400" dirty="0">
                <a:solidFill>
                  <a:schemeClr val="tx1"/>
                </a:solidFill>
                <a:effectLst/>
                <a:ea typeface="Tahoma" pitchFamily="34" charset="0"/>
                <a:cs typeface="Tahoma" pitchFamily="34" charset="0"/>
              </a:rPr>
              <a:t>	</a:t>
            </a:r>
            <a:endParaRPr lang="fr-FR" sz="2400" dirty="0" smtClean="0">
              <a:solidFill>
                <a:schemeClr val="tx1"/>
              </a:solidFill>
              <a:effectLst/>
              <a:ea typeface="Tahoma" pitchFamily="34" charset="0"/>
              <a:cs typeface="Tahoma" pitchFamily="34" charset="0"/>
            </a:endParaRPr>
          </a:p>
          <a:p>
            <a:pPr marL="0" indent="0">
              <a:buNone/>
            </a:pPr>
            <a:endParaRPr lang="fr-FR" sz="2400" dirty="0" smtClean="0"/>
          </a:p>
          <a:p>
            <a:pPr marL="457200" lvl="1" indent="0">
              <a:buNone/>
            </a:pPr>
            <a:r>
              <a:rPr lang="fr-FR" b="1" dirty="0" smtClean="0">
                <a:solidFill>
                  <a:srgbClr val="0070C0"/>
                </a:solidFill>
                <a:effectLst/>
              </a:rPr>
              <a:t>Raisonnement stratégique </a:t>
            </a:r>
            <a:r>
              <a:rPr lang="fr-FR" b="0" dirty="0" smtClean="0">
                <a:solidFill>
                  <a:schemeClr val="tx1"/>
                </a:solidFill>
                <a:effectLst/>
              </a:rPr>
              <a:t>: repérer les liens qui relient l’acteur 								au système</a:t>
            </a:r>
          </a:p>
          <a:p>
            <a:pPr marL="400050" lvl="1" indent="0">
              <a:buNone/>
            </a:pPr>
            <a:r>
              <a:rPr lang="fr-FR" b="1" dirty="0" smtClean="0">
                <a:solidFill>
                  <a:srgbClr val="0070C0"/>
                </a:solidFill>
                <a:effectLst/>
              </a:rPr>
              <a:t>Raisonnement systémique </a:t>
            </a:r>
            <a:r>
              <a:rPr lang="fr-FR" b="0" dirty="0" smtClean="0">
                <a:solidFill>
                  <a:schemeClr val="tx1"/>
                </a:solidFill>
                <a:effectLst/>
              </a:rPr>
              <a:t>: comprendre l’ordre qui émane du 									système</a:t>
            </a:r>
          </a:p>
          <a:p>
            <a:pPr marL="342900" indent="-342900">
              <a:buFont typeface="Wingdings" pitchFamily="2" charset="2"/>
              <a:buChar char="Ø"/>
            </a:pPr>
            <a:r>
              <a:rPr lang="fr-FR" sz="2400" b="1" i="1" dirty="0" smtClean="0">
                <a:solidFill>
                  <a:schemeClr val="tx2">
                    <a:lumMod val="75000"/>
                  </a:schemeClr>
                </a:solidFill>
                <a:effectLst>
                  <a:outerShdw blurRad="38100" dist="38100" dir="2700000" algn="tl">
                    <a:srgbClr val="000000">
                      <a:alpha val="43137"/>
                    </a:srgbClr>
                  </a:outerShdw>
                </a:effectLst>
              </a:rPr>
              <a:t>Construire le projet avec les acteurs, c’est déjà impulser le changement dans le système</a:t>
            </a:r>
            <a:endParaRPr lang="fr-FR" sz="2400" b="1" i="1" dirty="0">
              <a:solidFill>
                <a:schemeClr val="tx2">
                  <a:lumMod val="75000"/>
                </a:schemeClr>
              </a:solidFill>
              <a:effectLst>
                <a:outerShdw blurRad="38100" dist="38100" dir="2700000" algn="tl">
                  <a:srgbClr val="000000">
                    <a:alpha val="43137"/>
                  </a:srgbClr>
                </a:outerShdw>
              </a:effectLst>
            </a:endParaRPr>
          </a:p>
          <a:p>
            <a:pPr marL="0" indent="0">
              <a:buNone/>
            </a:pPr>
            <a:endParaRPr lang="fr-FR" sz="2000" b="0" dirty="0"/>
          </a:p>
          <a:p>
            <a:endParaRPr lang="fr-FR" sz="2000" dirty="0"/>
          </a:p>
        </p:txBody>
      </p:sp>
      <p:sp>
        <p:nvSpPr>
          <p:cNvPr id="3" name="Rectangle à coins arrondis 2"/>
          <p:cNvSpPr/>
          <p:nvPr/>
        </p:nvSpPr>
        <p:spPr>
          <a:xfrm>
            <a:off x="4619399" y="2642680"/>
            <a:ext cx="1809220" cy="641405"/>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environnement</a:t>
            </a:r>
            <a:endParaRPr lang="fr-FR" b="1" dirty="0">
              <a:solidFill>
                <a:schemeClr val="tx2"/>
              </a:solidFill>
            </a:endParaRPr>
          </a:p>
        </p:txBody>
      </p:sp>
      <p:sp>
        <p:nvSpPr>
          <p:cNvPr id="5" name="Rectangle à coins arrondis 4"/>
          <p:cNvSpPr/>
          <p:nvPr/>
        </p:nvSpPr>
        <p:spPr>
          <a:xfrm>
            <a:off x="6764676" y="2368130"/>
            <a:ext cx="1809220" cy="641405"/>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technologies</a:t>
            </a:r>
            <a:endParaRPr lang="fr-FR" b="1" dirty="0">
              <a:solidFill>
                <a:schemeClr val="tx2"/>
              </a:solidFill>
            </a:endParaRPr>
          </a:p>
        </p:txBody>
      </p:sp>
      <p:sp>
        <p:nvSpPr>
          <p:cNvPr id="6" name="Rectangle à coins arrondis 5"/>
          <p:cNvSpPr/>
          <p:nvPr/>
        </p:nvSpPr>
        <p:spPr>
          <a:xfrm>
            <a:off x="5864836" y="1196752"/>
            <a:ext cx="1809220" cy="641405"/>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acteurs</a:t>
            </a:r>
            <a:endParaRPr lang="fr-FR" b="1" dirty="0">
              <a:solidFill>
                <a:schemeClr val="tx2"/>
              </a:solidFill>
            </a:endParaRPr>
          </a:p>
        </p:txBody>
      </p:sp>
      <p:sp>
        <p:nvSpPr>
          <p:cNvPr id="7" name="Forme libre 6"/>
          <p:cNvSpPr/>
          <p:nvPr/>
        </p:nvSpPr>
        <p:spPr>
          <a:xfrm>
            <a:off x="4651735" y="681207"/>
            <a:ext cx="4656124" cy="3101214"/>
          </a:xfrm>
          <a:custGeom>
            <a:avLst/>
            <a:gdLst>
              <a:gd name="connsiteX0" fmla="*/ 961943 w 5311691"/>
              <a:gd name="connsiteY0" fmla="*/ 1901220 h 3234720"/>
              <a:gd name="connsiteX1" fmla="*/ 866693 w 5311691"/>
              <a:gd name="connsiteY1" fmla="*/ 1805970 h 3234720"/>
              <a:gd name="connsiteX2" fmla="*/ 771443 w 5311691"/>
              <a:gd name="connsiteY2" fmla="*/ 1710720 h 3234720"/>
              <a:gd name="connsiteX3" fmla="*/ 790493 w 5311691"/>
              <a:gd name="connsiteY3" fmla="*/ 1444020 h 3234720"/>
              <a:gd name="connsiteX4" fmla="*/ 847643 w 5311691"/>
              <a:gd name="connsiteY4" fmla="*/ 1310670 h 3234720"/>
              <a:gd name="connsiteX5" fmla="*/ 866693 w 5311691"/>
              <a:gd name="connsiteY5" fmla="*/ 1253520 h 3234720"/>
              <a:gd name="connsiteX6" fmla="*/ 1000043 w 5311691"/>
              <a:gd name="connsiteY6" fmla="*/ 1082070 h 3234720"/>
              <a:gd name="connsiteX7" fmla="*/ 1133393 w 5311691"/>
              <a:gd name="connsiteY7" fmla="*/ 1005870 h 3234720"/>
              <a:gd name="connsiteX8" fmla="*/ 1247693 w 5311691"/>
              <a:gd name="connsiteY8" fmla="*/ 929670 h 3234720"/>
              <a:gd name="connsiteX9" fmla="*/ 1361993 w 5311691"/>
              <a:gd name="connsiteY9" fmla="*/ 891570 h 3234720"/>
              <a:gd name="connsiteX10" fmla="*/ 1419143 w 5311691"/>
              <a:gd name="connsiteY10" fmla="*/ 872520 h 3234720"/>
              <a:gd name="connsiteX11" fmla="*/ 1704893 w 5311691"/>
              <a:gd name="connsiteY11" fmla="*/ 891570 h 3234720"/>
              <a:gd name="connsiteX12" fmla="*/ 1781093 w 5311691"/>
              <a:gd name="connsiteY12" fmla="*/ 910620 h 3234720"/>
              <a:gd name="connsiteX13" fmla="*/ 1895393 w 5311691"/>
              <a:gd name="connsiteY13" fmla="*/ 948720 h 3234720"/>
              <a:gd name="connsiteX14" fmla="*/ 1952543 w 5311691"/>
              <a:gd name="connsiteY14" fmla="*/ 1005870 h 3234720"/>
              <a:gd name="connsiteX15" fmla="*/ 1990643 w 5311691"/>
              <a:gd name="connsiteY15" fmla="*/ 1063020 h 3234720"/>
              <a:gd name="connsiteX16" fmla="*/ 2200193 w 5311691"/>
              <a:gd name="connsiteY16" fmla="*/ 1177320 h 3234720"/>
              <a:gd name="connsiteX17" fmla="*/ 2257343 w 5311691"/>
              <a:gd name="connsiteY17" fmla="*/ 1215420 h 3234720"/>
              <a:gd name="connsiteX18" fmla="*/ 2314493 w 5311691"/>
              <a:gd name="connsiteY18" fmla="*/ 1234470 h 3234720"/>
              <a:gd name="connsiteX19" fmla="*/ 2504993 w 5311691"/>
              <a:gd name="connsiteY19" fmla="*/ 1310670 h 3234720"/>
              <a:gd name="connsiteX20" fmla="*/ 2562143 w 5311691"/>
              <a:gd name="connsiteY20" fmla="*/ 1329720 h 3234720"/>
              <a:gd name="connsiteX21" fmla="*/ 2676443 w 5311691"/>
              <a:gd name="connsiteY21" fmla="*/ 1348770 h 3234720"/>
              <a:gd name="connsiteX22" fmla="*/ 2733593 w 5311691"/>
              <a:gd name="connsiteY22" fmla="*/ 1367820 h 3234720"/>
              <a:gd name="connsiteX23" fmla="*/ 2924093 w 5311691"/>
              <a:gd name="connsiteY23" fmla="*/ 1405920 h 3234720"/>
              <a:gd name="connsiteX24" fmla="*/ 3019343 w 5311691"/>
              <a:gd name="connsiteY24" fmla="*/ 1444020 h 3234720"/>
              <a:gd name="connsiteX25" fmla="*/ 3209843 w 5311691"/>
              <a:gd name="connsiteY25" fmla="*/ 1482120 h 3234720"/>
              <a:gd name="connsiteX26" fmla="*/ 3457493 w 5311691"/>
              <a:gd name="connsiteY26" fmla="*/ 1463070 h 3234720"/>
              <a:gd name="connsiteX27" fmla="*/ 3533693 w 5311691"/>
              <a:gd name="connsiteY27" fmla="*/ 1405920 h 3234720"/>
              <a:gd name="connsiteX28" fmla="*/ 3647993 w 5311691"/>
              <a:gd name="connsiteY28" fmla="*/ 1310670 h 3234720"/>
              <a:gd name="connsiteX29" fmla="*/ 3647993 w 5311691"/>
              <a:gd name="connsiteY29" fmla="*/ 1043970 h 3234720"/>
              <a:gd name="connsiteX30" fmla="*/ 3571793 w 5311691"/>
              <a:gd name="connsiteY30" fmla="*/ 929670 h 3234720"/>
              <a:gd name="connsiteX31" fmla="*/ 3457493 w 5311691"/>
              <a:gd name="connsiteY31" fmla="*/ 758220 h 3234720"/>
              <a:gd name="connsiteX32" fmla="*/ 3343193 w 5311691"/>
              <a:gd name="connsiteY32" fmla="*/ 643920 h 3234720"/>
              <a:gd name="connsiteX33" fmla="*/ 3228893 w 5311691"/>
              <a:gd name="connsiteY33" fmla="*/ 567720 h 3234720"/>
              <a:gd name="connsiteX34" fmla="*/ 3095543 w 5311691"/>
              <a:gd name="connsiteY34" fmla="*/ 529620 h 3234720"/>
              <a:gd name="connsiteX35" fmla="*/ 2771693 w 5311691"/>
              <a:gd name="connsiteY35" fmla="*/ 548670 h 3234720"/>
              <a:gd name="connsiteX36" fmla="*/ 2714543 w 5311691"/>
              <a:gd name="connsiteY36" fmla="*/ 567720 h 3234720"/>
              <a:gd name="connsiteX37" fmla="*/ 2676443 w 5311691"/>
              <a:gd name="connsiteY37" fmla="*/ 624870 h 3234720"/>
              <a:gd name="connsiteX38" fmla="*/ 2695493 w 5311691"/>
              <a:gd name="connsiteY38" fmla="*/ 834420 h 3234720"/>
              <a:gd name="connsiteX39" fmla="*/ 3019343 w 5311691"/>
              <a:gd name="connsiteY39" fmla="*/ 1101120 h 3234720"/>
              <a:gd name="connsiteX40" fmla="*/ 3076493 w 5311691"/>
              <a:gd name="connsiteY40" fmla="*/ 1139220 h 3234720"/>
              <a:gd name="connsiteX41" fmla="*/ 3152693 w 5311691"/>
              <a:gd name="connsiteY41" fmla="*/ 1177320 h 3234720"/>
              <a:gd name="connsiteX42" fmla="*/ 3228893 w 5311691"/>
              <a:gd name="connsiteY42" fmla="*/ 1234470 h 3234720"/>
              <a:gd name="connsiteX43" fmla="*/ 3305093 w 5311691"/>
              <a:gd name="connsiteY43" fmla="*/ 1272570 h 3234720"/>
              <a:gd name="connsiteX44" fmla="*/ 3362243 w 5311691"/>
              <a:gd name="connsiteY44" fmla="*/ 1310670 h 3234720"/>
              <a:gd name="connsiteX45" fmla="*/ 3419393 w 5311691"/>
              <a:gd name="connsiteY45" fmla="*/ 1329720 h 3234720"/>
              <a:gd name="connsiteX46" fmla="*/ 3552743 w 5311691"/>
              <a:gd name="connsiteY46" fmla="*/ 1424970 h 3234720"/>
              <a:gd name="connsiteX47" fmla="*/ 3628943 w 5311691"/>
              <a:gd name="connsiteY47" fmla="*/ 1653570 h 3234720"/>
              <a:gd name="connsiteX48" fmla="*/ 3686093 w 5311691"/>
              <a:gd name="connsiteY48" fmla="*/ 1805970 h 3234720"/>
              <a:gd name="connsiteX49" fmla="*/ 3724193 w 5311691"/>
              <a:gd name="connsiteY49" fmla="*/ 1882170 h 3234720"/>
              <a:gd name="connsiteX50" fmla="*/ 3762293 w 5311691"/>
              <a:gd name="connsiteY50" fmla="*/ 1996470 h 3234720"/>
              <a:gd name="connsiteX51" fmla="*/ 3705143 w 5311691"/>
              <a:gd name="connsiteY51" fmla="*/ 2301270 h 3234720"/>
              <a:gd name="connsiteX52" fmla="*/ 3647993 w 5311691"/>
              <a:gd name="connsiteY52" fmla="*/ 2358420 h 3234720"/>
              <a:gd name="connsiteX53" fmla="*/ 3590843 w 5311691"/>
              <a:gd name="connsiteY53" fmla="*/ 2377470 h 3234720"/>
              <a:gd name="connsiteX54" fmla="*/ 3400343 w 5311691"/>
              <a:gd name="connsiteY54" fmla="*/ 2358420 h 3234720"/>
              <a:gd name="connsiteX55" fmla="*/ 3286043 w 5311691"/>
              <a:gd name="connsiteY55" fmla="*/ 2282220 h 3234720"/>
              <a:gd name="connsiteX56" fmla="*/ 3266993 w 5311691"/>
              <a:gd name="connsiteY56" fmla="*/ 2129820 h 3234720"/>
              <a:gd name="connsiteX57" fmla="*/ 3228893 w 5311691"/>
              <a:gd name="connsiteY57" fmla="*/ 1653570 h 3234720"/>
              <a:gd name="connsiteX58" fmla="*/ 3190793 w 5311691"/>
              <a:gd name="connsiteY58" fmla="*/ 1558320 h 3234720"/>
              <a:gd name="connsiteX59" fmla="*/ 3114593 w 5311691"/>
              <a:gd name="connsiteY59" fmla="*/ 1348770 h 3234720"/>
              <a:gd name="connsiteX60" fmla="*/ 3000293 w 5311691"/>
              <a:gd name="connsiteY60" fmla="*/ 1139220 h 3234720"/>
              <a:gd name="connsiteX61" fmla="*/ 2943143 w 5311691"/>
              <a:gd name="connsiteY61" fmla="*/ 1063020 h 3234720"/>
              <a:gd name="connsiteX62" fmla="*/ 2885993 w 5311691"/>
              <a:gd name="connsiteY62" fmla="*/ 1024920 h 3234720"/>
              <a:gd name="connsiteX63" fmla="*/ 2638343 w 5311691"/>
              <a:gd name="connsiteY63" fmla="*/ 986820 h 3234720"/>
              <a:gd name="connsiteX64" fmla="*/ 2371643 w 5311691"/>
              <a:gd name="connsiteY64" fmla="*/ 948720 h 3234720"/>
              <a:gd name="connsiteX65" fmla="*/ 2276393 w 5311691"/>
              <a:gd name="connsiteY65" fmla="*/ 967770 h 3234720"/>
              <a:gd name="connsiteX66" fmla="*/ 2219243 w 5311691"/>
              <a:gd name="connsiteY66" fmla="*/ 1101120 h 3234720"/>
              <a:gd name="connsiteX67" fmla="*/ 2257343 w 5311691"/>
              <a:gd name="connsiteY67" fmla="*/ 1310670 h 3234720"/>
              <a:gd name="connsiteX68" fmla="*/ 2333543 w 5311691"/>
              <a:gd name="connsiteY68" fmla="*/ 1444020 h 3234720"/>
              <a:gd name="connsiteX69" fmla="*/ 2409743 w 5311691"/>
              <a:gd name="connsiteY69" fmla="*/ 1596420 h 3234720"/>
              <a:gd name="connsiteX70" fmla="*/ 2428793 w 5311691"/>
              <a:gd name="connsiteY70" fmla="*/ 1653570 h 3234720"/>
              <a:gd name="connsiteX71" fmla="*/ 2466893 w 5311691"/>
              <a:gd name="connsiteY71" fmla="*/ 1882170 h 3234720"/>
              <a:gd name="connsiteX72" fmla="*/ 2485943 w 5311691"/>
              <a:gd name="connsiteY72" fmla="*/ 1958370 h 3234720"/>
              <a:gd name="connsiteX73" fmla="*/ 2485943 w 5311691"/>
              <a:gd name="connsiteY73" fmla="*/ 2415570 h 3234720"/>
              <a:gd name="connsiteX74" fmla="*/ 2428793 w 5311691"/>
              <a:gd name="connsiteY74" fmla="*/ 2453670 h 3234720"/>
              <a:gd name="connsiteX75" fmla="*/ 2314493 w 5311691"/>
              <a:gd name="connsiteY75" fmla="*/ 2491770 h 3234720"/>
              <a:gd name="connsiteX76" fmla="*/ 1819193 w 5311691"/>
              <a:gd name="connsiteY76" fmla="*/ 2472720 h 3234720"/>
              <a:gd name="connsiteX77" fmla="*/ 1742993 w 5311691"/>
              <a:gd name="connsiteY77" fmla="*/ 2453670 h 3234720"/>
              <a:gd name="connsiteX78" fmla="*/ 1628693 w 5311691"/>
              <a:gd name="connsiteY78" fmla="*/ 2415570 h 3234720"/>
              <a:gd name="connsiteX79" fmla="*/ 1571543 w 5311691"/>
              <a:gd name="connsiteY79" fmla="*/ 2396520 h 3234720"/>
              <a:gd name="connsiteX80" fmla="*/ 1438193 w 5311691"/>
              <a:gd name="connsiteY80" fmla="*/ 2358420 h 3234720"/>
              <a:gd name="connsiteX81" fmla="*/ 1266743 w 5311691"/>
              <a:gd name="connsiteY81" fmla="*/ 2282220 h 3234720"/>
              <a:gd name="connsiteX82" fmla="*/ 1133393 w 5311691"/>
              <a:gd name="connsiteY82" fmla="*/ 2148870 h 3234720"/>
              <a:gd name="connsiteX83" fmla="*/ 1095293 w 5311691"/>
              <a:gd name="connsiteY83" fmla="*/ 2072670 h 3234720"/>
              <a:gd name="connsiteX84" fmla="*/ 1076243 w 5311691"/>
              <a:gd name="connsiteY84" fmla="*/ 1920270 h 3234720"/>
              <a:gd name="connsiteX85" fmla="*/ 1057193 w 5311691"/>
              <a:gd name="connsiteY85" fmla="*/ 1710720 h 3234720"/>
              <a:gd name="connsiteX86" fmla="*/ 1038143 w 5311691"/>
              <a:gd name="connsiteY86" fmla="*/ 1577370 h 3234720"/>
              <a:gd name="connsiteX87" fmla="*/ 1057193 w 5311691"/>
              <a:gd name="connsiteY87" fmla="*/ 967770 h 3234720"/>
              <a:gd name="connsiteX88" fmla="*/ 1095293 w 5311691"/>
              <a:gd name="connsiteY88" fmla="*/ 853470 h 3234720"/>
              <a:gd name="connsiteX89" fmla="*/ 1133393 w 5311691"/>
              <a:gd name="connsiteY89" fmla="*/ 739170 h 3234720"/>
              <a:gd name="connsiteX90" fmla="*/ 1152443 w 5311691"/>
              <a:gd name="connsiteY90" fmla="*/ 682020 h 3234720"/>
              <a:gd name="connsiteX91" fmla="*/ 1190543 w 5311691"/>
              <a:gd name="connsiteY91" fmla="*/ 605820 h 3234720"/>
              <a:gd name="connsiteX92" fmla="*/ 1228643 w 5311691"/>
              <a:gd name="connsiteY92" fmla="*/ 472470 h 3234720"/>
              <a:gd name="connsiteX93" fmla="*/ 1285793 w 5311691"/>
              <a:gd name="connsiteY93" fmla="*/ 415320 h 3234720"/>
              <a:gd name="connsiteX94" fmla="*/ 1438193 w 5311691"/>
              <a:gd name="connsiteY94" fmla="*/ 339120 h 3234720"/>
              <a:gd name="connsiteX95" fmla="*/ 1571543 w 5311691"/>
              <a:gd name="connsiteY95" fmla="*/ 301020 h 3234720"/>
              <a:gd name="connsiteX96" fmla="*/ 1647743 w 5311691"/>
              <a:gd name="connsiteY96" fmla="*/ 281970 h 3234720"/>
              <a:gd name="connsiteX97" fmla="*/ 1838243 w 5311691"/>
              <a:gd name="connsiteY97" fmla="*/ 224820 h 3234720"/>
              <a:gd name="connsiteX98" fmla="*/ 1800143 w 5311691"/>
              <a:gd name="connsiteY98" fmla="*/ 377220 h 3234720"/>
              <a:gd name="connsiteX99" fmla="*/ 1742993 w 5311691"/>
              <a:gd name="connsiteY99" fmla="*/ 510570 h 3234720"/>
              <a:gd name="connsiteX100" fmla="*/ 1704893 w 5311691"/>
              <a:gd name="connsiteY100" fmla="*/ 682020 h 3234720"/>
              <a:gd name="connsiteX101" fmla="*/ 1647743 w 5311691"/>
              <a:gd name="connsiteY101" fmla="*/ 834420 h 3234720"/>
              <a:gd name="connsiteX102" fmla="*/ 1628693 w 5311691"/>
              <a:gd name="connsiteY102" fmla="*/ 929670 h 3234720"/>
              <a:gd name="connsiteX103" fmla="*/ 1552493 w 5311691"/>
              <a:gd name="connsiteY103" fmla="*/ 1139220 h 3234720"/>
              <a:gd name="connsiteX104" fmla="*/ 1495343 w 5311691"/>
              <a:gd name="connsiteY104" fmla="*/ 1272570 h 3234720"/>
              <a:gd name="connsiteX105" fmla="*/ 1476293 w 5311691"/>
              <a:gd name="connsiteY105" fmla="*/ 1386870 h 3234720"/>
              <a:gd name="connsiteX106" fmla="*/ 1438193 w 5311691"/>
              <a:gd name="connsiteY106" fmla="*/ 1520220 h 3234720"/>
              <a:gd name="connsiteX107" fmla="*/ 1400093 w 5311691"/>
              <a:gd name="connsiteY107" fmla="*/ 1767870 h 3234720"/>
              <a:gd name="connsiteX108" fmla="*/ 1381043 w 5311691"/>
              <a:gd name="connsiteY108" fmla="*/ 1939320 h 3234720"/>
              <a:gd name="connsiteX109" fmla="*/ 1361993 w 5311691"/>
              <a:gd name="connsiteY109" fmla="*/ 1996470 h 3234720"/>
              <a:gd name="connsiteX110" fmla="*/ 1342943 w 5311691"/>
              <a:gd name="connsiteY110" fmla="*/ 2110770 h 3234720"/>
              <a:gd name="connsiteX111" fmla="*/ 1304843 w 5311691"/>
              <a:gd name="connsiteY111" fmla="*/ 2244120 h 3234720"/>
              <a:gd name="connsiteX112" fmla="*/ 1228643 w 5311691"/>
              <a:gd name="connsiteY112" fmla="*/ 2434620 h 3234720"/>
              <a:gd name="connsiteX113" fmla="*/ 1209593 w 5311691"/>
              <a:gd name="connsiteY113" fmla="*/ 2491770 h 3234720"/>
              <a:gd name="connsiteX114" fmla="*/ 1457243 w 5311691"/>
              <a:gd name="connsiteY114" fmla="*/ 2548920 h 3234720"/>
              <a:gd name="connsiteX115" fmla="*/ 1571543 w 5311691"/>
              <a:gd name="connsiteY115" fmla="*/ 2529870 h 3234720"/>
              <a:gd name="connsiteX116" fmla="*/ 1742993 w 5311691"/>
              <a:gd name="connsiteY116" fmla="*/ 2491770 h 3234720"/>
              <a:gd name="connsiteX117" fmla="*/ 1914443 w 5311691"/>
              <a:gd name="connsiteY117" fmla="*/ 2415570 h 3234720"/>
              <a:gd name="connsiteX118" fmla="*/ 2066843 w 5311691"/>
              <a:gd name="connsiteY118" fmla="*/ 2358420 h 3234720"/>
              <a:gd name="connsiteX119" fmla="*/ 2447843 w 5311691"/>
              <a:gd name="connsiteY119" fmla="*/ 2377470 h 3234720"/>
              <a:gd name="connsiteX120" fmla="*/ 2504993 w 5311691"/>
              <a:gd name="connsiteY120" fmla="*/ 2415570 h 3234720"/>
              <a:gd name="connsiteX121" fmla="*/ 2600243 w 5311691"/>
              <a:gd name="connsiteY121" fmla="*/ 2453670 h 3234720"/>
              <a:gd name="connsiteX122" fmla="*/ 2733593 w 5311691"/>
              <a:gd name="connsiteY122" fmla="*/ 2529870 h 3234720"/>
              <a:gd name="connsiteX123" fmla="*/ 2809793 w 5311691"/>
              <a:gd name="connsiteY123" fmla="*/ 2567970 h 3234720"/>
              <a:gd name="connsiteX124" fmla="*/ 3057443 w 5311691"/>
              <a:gd name="connsiteY124" fmla="*/ 2701320 h 3234720"/>
              <a:gd name="connsiteX125" fmla="*/ 3286043 w 5311691"/>
              <a:gd name="connsiteY125" fmla="*/ 2796570 h 3234720"/>
              <a:gd name="connsiteX126" fmla="*/ 3571793 w 5311691"/>
              <a:gd name="connsiteY126" fmla="*/ 2910870 h 3234720"/>
              <a:gd name="connsiteX127" fmla="*/ 3667043 w 5311691"/>
              <a:gd name="connsiteY127" fmla="*/ 3025170 h 3234720"/>
              <a:gd name="connsiteX128" fmla="*/ 3724193 w 5311691"/>
              <a:gd name="connsiteY128" fmla="*/ 3006120 h 3234720"/>
              <a:gd name="connsiteX129" fmla="*/ 3762293 w 5311691"/>
              <a:gd name="connsiteY129" fmla="*/ 2891820 h 3234720"/>
              <a:gd name="connsiteX130" fmla="*/ 3743243 w 5311691"/>
              <a:gd name="connsiteY130" fmla="*/ 2758470 h 3234720"/>
              <a:gd name="connsiteX131" fmla="*/ 3686093 w 5311691"/>
              <a:gd name="connsiteY131" fmla="*/ 2701320 h 3234720"/>
              <a:gd name="connsiteX132" fmla="*/ 3552743 w 5311691"/>
              <a:gd name="connsiteY132" fmla="*/ 2644170 h 3234720"/>
              <a:gd name="connsiteX133" fmla="*/ 3190793 w 5311691"/>
              <a:gd name="connsiteY133" fmla="*/ 2663220 h 3234720"/>
              <a:gd name="connsiteX134" fmla="*/ 3095543 w 5311691"/>
              <a:gd name="connsiteY134" fmla="*/ 2682270 h 3234720"/>
              <a:gd name="connsiteX135" fmla="*/ 2866943 w 5311691"/>
              <a:gd name="connsiteY135" fmla="*/ 2701320 h 3234720"/>
              <a:gd name="connsiteX136" fmla="*/ 2790743 w 5311691"/>
              <a:gd name="connsiteY136" fmla="*/ 2720370 h 3234720"/>
              <a:gd name="connsiteX137" fmla="*/ 2733593 w 5311691"/>
              <a:gd name="connsiteY137" fmla="*/ 2739420 h 3234720"/>
              <a:gd name="connsiteX138" fmla="*/ 2638343 w 5311691"/>
              <a:gd name="connsiteY138" fmla="*/ 2758470 h 3234720"/>
              <a:gd name="connsiteX139" fmla="*/ 2581193 w 5311691"/>
              <a:gd name="connsiteY139" fmla="*/ 2777520 h 3234720"/>
              <a:gd name="connsiteX140" fmla="*/ 2409743 w 5311691"/>
              <a:gd name="connsiteY140" fmla="*/ 2815620 h 3234720"/>
              <a:gd name="connsiteX141" fmla="*/ 2295443 w 5311691"/>
              <a:gd name="connsiteY141" fmla="*/ 2853720 h 3234720"/>
              <a:gd name="connsiteX142" fmla="*/ 2219243 w 5311691"/>
              <a:gd name="connsiteY142" fmla="*/ 2872770 h 3234720"/>
              <a:gd name="connsiteX143" fmla="*/ 2143043 w 5311691"/>
              <a:gd name="connsiteY143" fmla="*/ 2910870 h 3234720"/>
              <a:gd name="connsiteX144" fmla="*/ 2047793 w 5311691"/>
              <a:gd name="connsiteY144" fmla="*/ 2929920 h 3234720"/>
              <a:gd name="connsiteX145" fmla="*/ 1933493 w 5311691"/>
              <a:gd name="connsiteY145" fmla="*/ 2968020 h 3234720"/>
              <a:gd name="connsiteX146" fmla="*/ 1723943 w 5311691"/>
              <a:gd name="connsiteY146" fmla="*/ 3006120 h 3234720"/>
              <a:gd name="connsiteX147" fmla="*/ 1171493 w 5311691"/>
              <a:gd name="connsiteY147" fmla="*/ 2929920 h 3234720"/>
              <a:gd name="connsiteX148" fmla="*/ 1114343 w 5311691"/>
              <a:gd name="connsiteY148" fmla="*/ 2853720 h 3234720"/>
              <a:gd name="connsiteX149" fmla="*/ 1076243 w 5311691"/>
              <a:gd name="connsiteY149" fmla="*/ 2777520 h 3234720"/>
              <a:gd name="connsiteX150" fmla="*/ 1057193 w 5311691"/>
              <a:gd name="connsiteY150" fmla="*/ 1158270 h 3234720"/>
              <a:gd name="connsiteX151" fmla="*/ 1076243 w 5311691"/>
              <a:gd name="connsiteY151" fmla="*/ 910620 h 3234720"/>
              <a:gd name="connsiteX152" fmla="*/ 1095293 w 5311691"/>
              <a:gd name="connsiteY152" fmla="*/ 853470 h 3234720"/>
              <a:gd name="connsiteX153" fmla="*/ 1133393 w 5311691"/>
              <a:gd name="connsiteY153" fmla="*/ 701070 h 3234720"/>
              <a:gd name="connsiteX154" fmla="*/ 1152443 w 5311691"/>
              <a:gd name="connsiteY154" fmla="*/ 643920 h 3234720"/>
              <a:gd name="connsiteX155" fmla="*/ 1171493 w 5311691"/>
              <a:gd name="connsiteY155" fmla="*/ 567720 h 3234720"/>
              <a:gd name="connsiteX156" fmla="*/ 1209593 w 5311691"/>
              <a:gd name="connsiteY156" fmla="*/ 453420 h 3234720"/>
              <a:gd name="connsiteX157" fmla="*/ 1247693 w 5311691"/>
              <a:gd name="connsiteY157" fmla="*/ 320070 h 3234720"/>
              <a:gd name="connsiteX158" fmla="*/ 1647743 w 5311691"/>
              <a:gd name="connsiteY158" fmla="*/ 415320 h 3234720"/>
              <a:gd name="connsiteX159" fmla="*/ 1762043 w 5311691"/>
              <a:gd name="connsiteY159" fmla="*/ 453420 h 3234720"/>
              <a:gd name="connsiteX160" fmla="*/ 1895393 w 5311691"/>
              <a:gd name="connsiteY160" fmla="*/ 529620 h 3234720"/>
              <a:gd name="connsiteX161" fmla="*/ 2238293 w 5311691"/>
              <a:gd name="connsiteY161" fmla="*/ 662970 h 3234720"/>
              <a:gd name="connsiteX162" fmla="*/ 2314493 w 5311691"/>
              <a:gd name="connsiteY162" fmla="*/ 720120 h 3234720"/>
              <a:gd name="connsiteX163" fmla="*/ 2466893 w 5311691"/>
              <a:gd name="connsiteY163" fmla="*/ 834420 h 3234720"/>
              <a:gd name="connsiteX164" fmla="*/ 2524043 w 5311691"/>
              <a:gd name="connsiteY164" fmla="*/ 910620 h 3234720"/>
              <a:gd name="connsiteX165" fmla="*/ 2638343 w 5311691"/>
              <a:gd name="connsiteY165" fmla="*/ 1024920 h 3234720"/>
              <a:gd name="connsiteX166" fmla="*/ 2828843 w 5311691"/>
              <a:gd name="connsiteY166" fmla="*/ 1177320 h 3234720"/>
              <a:gd name="connsiteX167" fmla="*/ 2905043 w 5311691"/>
              <a:gd name="connsiteY167" fmla="*/ 1215420 h 3234720"/>
              <a:gd name="connsiteX168" fmla="*/ 3076493 w 5311691"/>
              <a:gd name="connsiteY168" fmla="*/ 1272570 h 3234720"/>
              <a:gd name="connsiteX169" fmla="*/ 3038393 w 5311691"/>
              <a:gd name="connsiteY169" fmla="*/ 1367820 h 3234720"/>
              <a:gd name="connsiteX170" fmla="*/ 3019343 w 5311691"/>
              <a:gd name="connsiteY170" fmla="*/ 1424970 h 3234720"/>
              <a:gd name="connsiteX171" fmla="*/ 2752643 w 5311691"/>
              <a:gd name="connsiteY171" fmla="*/ 1615470 h 3234720"/>
              <a:gd name="connsiteX172" fmla="*/ 2676443 w 5311691"/>
              <a:gd name="connsiteY172" fmla="*/ 1653570 h 3234720"/>
              <a:gd name="connsiteX173" fmla="*/ 2466893 w 5311691"/>
              <a:gd name="connsiteY173" fmla="*/ 1672620 h 3234720"/>
              <a:gd name="connsiteX174" fmla="*/ 2352593 w 5311691"/>
              <a:gd name="connsiteY174" fmla="*/ 1691670 h 3234720"/>
              <a:gd name="connsiteX175" fmla="*/ 1857293 w 5311691"/>
              <a:gd name="connsiteY175" fmla="*/ 1653570 h 3234720"/>
              <a:gd name="connsiteX176" fmla="*/ 1590593 w 5311691"/>
              <a:gd name="connsiteY176" fmla="*/ 1577370 h 3234720"/>
              <a:gd name="connsiteX177" fmla="*/ 1514393 w 5311691"/>
              <a:gd name="connsiteY177" fmla="*/ 1558320 h 3234720"/>
              <a:gd name="connsiteX178" fmla="*/ 1323893 w 5311691"/>
              <a:gd name="connsiteY178" fmla="*/ 1501170 h 3234720"/>
              <a:gd name="connsiteX179" fmla="*/ 1209593 w 5311691"/>
              <a:gd name="connsiteY179" fmla="*/ 1424970 h 3234720"/>
              <a:gd name="connsiteX180" fmla="*/ 790493 w 5311691"/>
              <a:gd name="connsiteY180" fmla="*/ 1291620 h 3234720"/>
              <a:gd name="connsiteX181" fmla="*/ 733343 w 5311691"/>
              <a:gd name="connsiteY181" fmla="*/ 1253520 h 3234720"/>
              <a:gd name="connsiteX182" fmla="*/ 619043 w 5311691"/>
              <a:gd name="connsiteY182" fmla="*/ 1215420 h 3234720"/>
              <a:gd name="connsiteX183" fmla="*/ 276143 w 5311691"/>
              <a:gd name="connsiteY183" fmla="*/ 1253520 h 3234720"/>
              <a:gd name="connsiteX184" fmla="*/ 218993 w 5311691"/>
              <a:gd name="connsiteY184" fmla="*/ 1329720 h 3234720"/>
              <a:gd name="connsiteX185" fmla="*/ 85643 w 5311691"/>
              <a:gd name="connsiteY185" fmla="*/ 1615470 h 3234720"/>
              <a:gd name="connsiteX186" fmla="*/ 123743 w 5311691"/>
              <a:gd name="connsiteY186" fmla="*/ 1996470 h 3234720"/>
              <a:gd name="connsiteX187" fmla="*/ 161843 w 5311691"/>
              <a:gd name="connsiteY187" fmla="*/ 2053620 h 3234720"/>
              <a:gd name="connsiteX188" fmla="*/ 276143 w 5311691"/>
              <a:gd name="connsiteY188" fmla="*/ 2186970 h 3234720"/>
              <a:gd name="connsiteX189" fmla="*/ 333293 w 5311691"/>
              <a:gd name="connsiteY189" fmla="*/ 2263170 h 3234720"/>
              <a:gd name="connsiteX190" fmla="*/ 638093 w 5311691"/>
              <a:gd name="connsiteY190" fmla="*/ 2453670 h 3234720"/>
              <a:gd name="connsiteX191" fmla="*/ 714293 w 5311691"/>
              <a:gd name="connsiteY191" fmla="*/ 2491770 h 3234720"/>
              <a:gd name="connsiteX192" fmla="*/ 828593 w 5311691"/>
              <a:gd name="connsiteY192" fmla="*/ 2587020 h 3234720"/>
              <a:gd name="connsiteX193" fmla="*/ 885743 w 5311691"/>
              <a:gd name="connsiteY193" fmla="*/ 2606070 h 3234720"/>
              <a:gd name="connsiteX194" fmla="*/ 942893 w 5311691"/>
              <a:gd name="connsiteY194" fmla="*/ 2644170 h 3234720"/>
              <a:gd name="connsiteX195" fmla="*/ 1114343 w 5311691"/>
              <a:gd name="connsiteY195" fmla="*/ 2682270 h 3234720"/>
              <a:gd name="connsiteX196" fmla="*/ 1171493 w 5311691"/>
              <a:gd name="connsiteY196" fmla="*/ 2701320 h 3234720"/>
              <a:gd name="connsiteX197" fmla="*/ 1476293 w 5311691"/>
              <a:gd name="connsiteY197" fmla="*/ 2682270 h 3234720"/>
              <a:gd name="connsiteX198" fmla="*/ 1800143 w 5311691"/>
              <a:gd name="connsiteY198" fmla="*/ 2606070 h 3234720"/>
              <a:gd name="connsiteX199" fmla="*/ 1914443 w 5311691"/>
              <a:gd name="connsiteY199" fmla="*/ 2567970 h 3234720"/>
              <a:gd name="connsiteX200" fmla="*/ 2123993 w 5311691"/>
              <a:gd name="connsiteY200" fmla="*/ 2510820 h 3234720"/>
              <a:gd name="connsiteX201" fmla="*/ 2676443 w 5311691"/>
              <a:gd name="connsiteY201" fmla="*/ 2548920 h 3234720"/>
              <a:gd name="connsiteX202" fmla="*/ 2905043 w 5311691"/>
              <a:gd name="connsiteY202" fmla="*/ 2644170 h 3234720"/>
              <a:gd name="connsiteX203" fmla="*/ 3057443 w 5311691"/>
              <a:gd name="connsiteY203" fmla="*/ 2682270 h 3234720"/>
              <a:gd name="connsiteX204" fmla="*/ 3171743 w 5311691"/>
              <a:gd name="connsiteY204" fmla="*/ 2739420 h 3234720"/>
              <a:gd name="connsiteX205" fmla="*/ 3228893 w 5311691"/>
              <a:gd name="connsiteY205" fmla="*/ 2777520 h 3234720"/>
              <a:gd name="connsiteX206" fmla="*/ 3476543 w 5311691"/>
              <a:gd name="connsiteY206" fmla="*/ 2853720 h 3234720"/>
              <a:gd name="connsiteX207" fmla="*/ 3609893 w 5311691"/>
              <a:gd name="connsiteY207" fmla="*/ 2891820 h 3234720"/>
              <a:gd name="connsiteX208" fmla="*/ 3667043 w 5311691"/>
              <a:gd name="connsiteY208" fmla="*/ 2929920 h 3234720"/>
              <a:gd name="connsiteX209" fmla="*/ 4028993 w 5311691"/>
              <a:gd name="connsiteY209" fmla="*/ 3082320 h 3234720"/>
              <a:gd name="connsiteX210" fmla="*/ 4124243 w 5311691"/>
              <a:gd name="connsiteY210" fmla="*/ 3139470 h 3234720"/>
              <a:gd name="connsiteX211" fmla="*/ 4181393 w 5311691"/>
              <a:gd name="connsiteY211" fmla="*/ 3158520 h 3234720"/>
              <a:gd name="connsiteX212" fmla="*/ 4371893 w 5311691"/>
              <a:gd name="connsiteY212" fmla="*/ 3234720 h 3234720"/>
              <a:gd name="connsiteX213" fmla="*/ 4581443 w 5311691"/>
              <a:gd name="connsiteY213" fmla="*/ 3215670 h 3234720"/>
              <a:gd name="connsiteX214" fmla="*/ 4657643 w 5311691"/>
              <a:gd name="connsiteY214" fmla="*/ 3120420 h 3234720"/>
              <a:gd name="connsiteX215" fmla="*/ 4714793 w 5311691"/>
              <a:gd name="connsiteY215" fmla="*/ 3006120 h 3234720"/>
              <a:gd name="connsiteX216" fmla="*/ 4695743 w 5311691"/>
              <a:gd name="connsiteY216" fmla="*/ 2872770 h 3234720"/>
              <a:gd name="connsiteX217" fmla="*/ 4657643 w 5311691"/>
              <a:gd name="connsiteY217" fmla="*/ 2758470 h 3234720"/>
              <a:gd name="connsiteX218" fmla="*/ 4562393 w 5311691"/>
              <a:gd name="connsiteY218" fmla="*/ 2472720 h 3234720"/>
              <a:gd name="connsiteX219" fmla="*/ 4524293 w 5311691"/>
              <a:gd name="connsiteY219" fmla="*/ 2263170 h 3234720"/>
              <a:gd name="connsiteX220" fmla="*/ 4448093 w 5311691"/>
              <a:gd name="connsiteY220" fmla="*/ 2129820 h 3234720"/>
              <a:gd name="connsiteX221" fmla="*/ 3971843 w 5311691"/>
              <a:gd name="connsiteY221" fmla="*/ 1863120 h 3234720"/>
              <a:gd name="connsiteX222" fmla="*/ 3781343 w 5311691"/>
              <a:gd name="connsiteY222" fmla="*/ 1748820 h 3234720"/>
              <a:gd name="connsiteX223" fmla="*/ 3647993 w 5311691"/>
              <a:gd name="connsiteY223" fmla="*/ 1653570 h 3234720"/>
              <a:gd name="connsiteX224" fmla="*/ 3495593 w 5311691"/>
              <a:gd name="connsiteY224" fmla="*/ 1539270 h 3234720"/>
              <a:gd name="connsiteX225" fmla="*/ 3457493 w 5311691"/>
              <a:gd name="connsiteY225" fmla="*/ 1482120 h 3234720"/>
              <a:gd name="connsiteX226" fmla="*/ 3400343 w 5311691"/>
              <a:gd name="connsiteY226" fmla="*/ 1405920 h 3234720"/>
              <a:gd name="connsiteX227" fmla="*/ 3362243 w 5311691"/>
              <a:gd name="connsiteY227" fmla="*/ 1272570 h 3234720"/>
              <a:gd name="connsiteX228" fmla="*/ 3324143 w 5311691"/>
              <a:gd name="connsiteY228" fmla="*/ 1043970 h 3234720"/>
              <a:gd name="connsiteX229" fmla="*/ 3305093 w 5311691"/>
              <a:gd name="connsiteY229" fmla="*/ 986820 h 3234720"/>
              <a:gd name="connsiteX230" fmla="*/ 3171743 w 5311691"/>
              <a:gd name="connsiteY230" fmla="*/ 815370 h 3234720"/>
              <a:gd name="connsiteX231" fmla="*/ 3019343 w 5311691"/>
              <a:gd name="connsiteY231" fmla="*/ 586770 h 3234720"/>
              <a:gd name="connsiteX232" fmla="*/ 2962193 w 5311691"/>
              <a:gd name="connsiteY232" fmla="*/ 529620 h 3234720"/>
              <a:gd name="connsiteX233" fmla="*/ 2924093 w 5311691"/>
              <a:gd name="connsiteY233" fmla="*/ 472470 h 3234720"/>
              <a:gd name="connsiteX234" fmla="*/ 2809793 w 5311691"/>
              <a:gd name="connsiteY234" fmla="*/ 415320 h 3234720"/>
              <a:gd name="connsiteX235" fmla="*/ 2619293 w 5311691"/>
              <a:gd name="connsiteY235" fmla="*/ 339120 h 3234720"/>
              <a:gd name="connsiteX236" fmla="*/ 2562143 w 5311691"/>
              <a:gd name="connsiteY236" fmla="*/ 320070 h 3234720"/>
              <a:gd name="connsiteX237" fmla="*/ 2504993 w 5311691"/>
              <a:gd name="connsiteY237" fmla="*/ 301020 h 3234720"/>
              <a:gd name="connsiteX238" fmla="*/ 2447843 w 5311691"/>
              <a:gd name="connsiteY238" fmla="*/ 262920 h 3234720"/>
              <a:gd name="connsiteX239" fmla="*/ 2238293 w 5311691"/>
              <a:gd name="connsiteY239" fmla="*/ 167670 h 3234720"/>
              <a:gd name="connsiteX240" fmla="*/ 2047793 w 5311691"/>
              <a:gd name="connsiteY240" fmla="*/ 110520 h 3234720"/>
              <a:gd name="connsiteX241" fmla="*/ 1990643 w 5311691"/>
              <a:gd name="connsiteY241" fmla="*/ 91470 h 3234720"/>
              <a:gd name="connsiteX242" fmla="*/ 1876343 w 5311691"/>
              <a:gd name="connsiteY242" fmla="*/ 72420 h 3234720"/>
              <a:gd name="connsiteX243" fmla="*/ 1723943 w 5311691"/>
              <a:gd name="connsiteY243" fmla="*/ 34320 h 3234720"/>
              <a:gd name="connsiteX244" fmla="*/ 1628693 w 5311691"/>
              <a:gd name="connsiteY244" fmla="*/ 15270 h 3234720"/>
              <a:gd name="connsiteX245" fmla="*/ 1000043 w 5311691"/>
              <a:gd name="connsiteY245" fmla="*/ 91470 h 3234720"/>
              <a:gd name="connsiteX246" fmla="*/ 923843 w 5311691"/>
              <a:gd name="connsiteY246" fmla="*/ 205770 h 3234720"/>
              <a:gd name="connsiteX247" fmla="*/ 904793 w 5311691"/>
              <a:gd name="connsiteY247" fmla="*/ 262920 h 3234720"/>
              <a:gd name="connsiteX248" fmla="*/ 904793 w 5311691"/>
              <a:gd name="connsiteY248" fmla="*/ 1234470 h 3234720"/>
              <a:gd name="connsiteX249" fmla="*/ 866693 w 5311691"/>
              <a:gd name="connsiteY249" fmla="*/ 1405920 h 3234720"/>
              <a:gd name="connsiteX250" fmla="*/ 809543 w 5311691"/>
              <a:gd name="connsiteY250" fmla="*/ 1672620 h 3234720"/>
              <a:gd name="connsiteX251" fmla="*/ 790493 w 5311691"/>
              <a:gd name="connsiteY251" fmla="*/ 1882170 h 3234720"/>
              <a:gd name="connsiteX252" fmla="*/ 733343 w 5311691"/>
              <a:gd name="connsiteY252" fmla="*/ 1996470 h 3234720"/>
              <a:gd name="connsiteX253" fmla="*/ 676193 w 5311691"/>
              <a:gd name="connsiteY253" fmla="*/ 2015520 h 3234720"/>
              <a:gd name="connsiteX254" fmla="*/ 142793 w 5311691"/>
              <a:gd name="connsiteY254" fmla="*/ 2034570 h 3234720"/>
              <a:gd name="connsiteX255" fmla="*/ 161843 w 5311691"/>
              <a:gd name="connsiteY255" fmla="*/ 2148870 h 3234720"/>
              <a:gd name="connsiteX256" fmla="*/ 199943 w 5311691"/>
              <a:gd name="connsiteY256" fmla="*/ 2225070 h 3234720"/>
              <a:gd name="connsiteX257" fmla="*/ 714293 w 5311691"/>
              <a:gd name="connsiteY257" fmla="*/ 2377470 h 3234720"/>
              <a:gd name="connsiteX258" fmla="*/ 790493 w 5311691"/>
              <a:gd name="connsiteY258" fmla="*/ 2396520 h 3234720"/>
              <a:gd name="connsiteX259" fmla="*/ 885743 w 5311691"/>
              <a:gd name="connsiteY259" fmla="*/ 2434620 h 3234720"/>
              <a:gd name="connsiteX260" fmla="*/ 1057193 w 5311691"/>
              <a:gd name="connsiteY260" fmla="*/ 2472720 h 3234720"/>
              <a:gd name="connsiteX261" fmla="*/ 1571543 w 5311691"/>
              <a:gd name="connsiteY261" fmla="*/ 2453670 h 3234720"/>
              <a:gd name="connsiteX262" fmla="*/ 1723943 w 5311691"/>
              <a:gd name="connsiteY262" fmla="*/ 2339370 h 3234720"/>
              <a:gd name="connsiteX263" fmla="*/ 1838243 w 5311691"/>
              <a:gd name="connsiteY263" fmla="*/ 2091720 h 3234720"/>
              <a:gd name="connsiteX264" fmla="*/ 1857293 w 5311691"/>
              <a:gd name="connsiteY264" fmla="*/ 2015520 h 3234720"/>
              <a:gd name="connsiteX265" fmla="*/ 1933493 w 5311691"/>
              <a:gd name="connsiteY265" fmla="*/ 1882170 h 3234720"/>
              <a:gd name="connsiteX266" fmla="*/ 1990643 w 5311691"/>
              <a:gd name="connsiteY266" fmla="*/ 1710720 h 3234720"/>
              <a:gd name="connsiteX267" fmla="*/ 2085893 w 5311691"/>
              <a:gd name="connsiteY267" fmla="*/ 1577370 h 3234720"/>
              <a:gd name="connsiteX268" fmla="*/ 2181143 w 5311691"/>
              <a:gd name="connsiteY268" fmla="*/ 1539270 h 3234720"/>
              <a:gd name="connsiteX269" fmla="*/ 2352593 w 5311691"/>
              <a:gd name="connsiteY269" fmla="*/ 1501170 h 3234720"/>
              <a:gd name="connsiteX270" fmla="*/ 2428793 w 5311691"/>
              <a:gd name="connsiteY270" fmla="*/ 1482120 h 3234720"/>
              <a:gd name="connsiteX271" fmla="*/ 3171743 w 5311691"/>
              <a:gd name="connsiteY271" fmla="*/ 1501170 h 3234720"/>
              <a:gd name="connsiteX272" fmla="*/ 3324143 w 5311691"/>
              <a:gd name="connsiteY272" fmla="*/ 1634520 h 3234720"/>
              <a:gd name="connsiteX273" fmla="*/ 3495593 w 5311691"/>
              <a:gd name="connsiteY273" fmla="*/ 1729770 h 3234720"/>
              <a:gd name="connsiteX274" fmla="*/ 3552743 w 5311691"/>
              <a:gd name="connsiteY274" fmla="*/ 1767870 h 3234720"/>
              <a:gd name="connsiteX275" fmla="*/ 3628943 w 5311691"/>
              <a:gd name="connsiteY275" fmla="*/ 1901220 h 3234720"/>
              <a:gd name="connsiteX276" fmla="*/ 3686093 w 5311691"/>
              <a:gd name="connsiteY276" fmla="*/ 2034570 h 3234720"/>
              <a:gd name="connsiteX277" fmla="*/ 3800393 w 5311691"/>
              <a:gd name="connsiteY277" fmla="*/ 2091720 h 3234720"/>
              <a:gd name="connsiteX278" fmla="*/ 3876593 w 5311691"/>
              <a:gd name="connsiteY278" fmla="*/ 2129820 h 3234720"/>
              <a:gd name="connsiteX279" fmla="*/ 3971843 w 5311691"/>
              <a:gd name="connsiteY279" fmla="*/ 2167920 h 3234720"/>
              <a:gd name="connsiteX280" fmla="*/ 4086143 w 5311691"/>
              <a:gd name="connsiteY280" fmla="*/ 2244120 h 3234720"/>
              <a:gd name="connsiteX281" fmla="*/ 4257593 w 5311691"/>
              <a:gd name="connsiteY281" fmla="*/ 2301270 h 3234720"/>
              <a:gd name="connsiteX282" fmla="*/ 4448093 w 5311691"/>
              <a:gd name="connsiteY282" fmla="*/ 2358420 h 3234720"/>
              <a:gd name="connsiteX283" fmla="*/ 4676693 w 5311691"/>
              <a:gd name="connsiteY283" fmla="*/ 2225070 h 3234720"/>
              <a:gd name="connsiteX284" fmla="*/ 4752893 w 5311691"/>
              <a:gd name="connsiteY284" fmla="*/ 2072670 h 3234720"/>
              <a:gd name="connsiteX285" fmla="*/ 4695743 w 5311691"/>
              <a:gd name="connsiteY285" fmla="*/ 1805970 h 3234720"/>
              <a:gd name="connsiteX286" fmla="*/ 4333793 w 5311691"/>
              <a:gd name="connsiteY286" fmla="*/ 1463070 h 3234720"/>
              <a:gd name="connsiteX287" fmla="*/ 4009943 w 5311691"/>
              <a:gd name="connsiteY287" fmla="*/ 1272570 h 3234720"/>
              <a:gd name="connsiteX288" fmla="*/ 3571793 w 5311691"/>
              <a:gd name="connsiteY288" fmla="*/ 1082070 h 3234720"/>
              <a:gd name="connsiteX289" fmla="*/ 3495593 w 5311691"/>
              <a:gd name="connsiteY289" fmla="*/ 1063020 h 3234720"/>
              <a:gd name="connsiteX290" fmla="*/ 3305093 w 5311691"/>
              <a:gd name="connsiteY290" fmla="*/ 1120170 h 3234720"/>
              <a:gd name="connsiteX291" fmla="*/ 3152693 w 5311691"/>
              <a:gd name="connsiteY291" fmla="*/ 1215420 h 3234720"/>
              <a:gd name="connsiteX292" fmla="*/ 3038393 w 5311691"/>
              <a:gd name="connsiteY292" fmla="*/ 1272570 h 3234720"/>
              <a:gd name="connsiteX293" fmla="*/ 2962193 w 5311691"/>
              <a:gd name="connsiteY293" fmla="*/ 1348770 h 3234720"/>
              <a:gd name="connsiteX294" fmla="*/ 2885993 w 5311691"/>
              <a:gd name="connsiteY294" fmla="*/ 1386870 h 3234720"/>
              <a:gd name="connsiteX295" fmla="*/ 2828843 w 5311691"/>
              <a:gd name="connsiteY295" fmla="*/ 1444020 h 3234720"/>
              <a:gd name="connsiteX296" fmla="*/ 2676443 w 5311691"/>
              <a:gd name="connsiteY296" fmla="*/ 1634520 h 3234720"/>
              <a:gd name="connsiteX297" fmla="*/ 2428793 w 5311691"/>
              <a:gd name="connsiteY297" fmla="*/ 1729770 h 3234720"/>
              <a:gd name="connsiteX298" fmla="*/ 2295443 w 5311691"/>
              <a:gd name="connsiteY298" fmla="*/ 1748820 h 3234720"/>
              <a:gd name="connsiteX299" fmla="*/ 1952543 w 5311691"/>
              <a:gd name="connsiteY299" fmla="*/ 1729770 h 3234720"/>
              <a:gd name="connsiteX300" fmla="*/ 1876343 w 5311691"/>
              <a:gd name="connsiteY300" fmla="*/ 1672620 h 3234720"/>
              <a:gd name="connsiteX301" fmla="*/ 1742993 w 5311691"/>
              <a:gd name="connsiteY301" fmla="*/ 1405920 h 3234720"/>
              <a:gd name="connsiteX302" fmla="*/ 1590593 w 5311691"/>
              <a:gd name="connsiteY302" fmla="*/ 1120170 h 3234720"/>
              <a:gd name="connsiteX303" fmla="*/ 1895393 w 5311691"/>
              <a:gd name="connsiteY303" fmla="*/ 1063020 h 3234720"/>
              <a:gd name="connsiteX304" fmla="*/ 2466893 w 5311691"/>
              <a:gd name="connsiteY304" fmla="*/ 1024920 h 3234720"/>
              <a:gd name="connsiteX305" fmla="*/ 2657393 w 5311691"/>
              <a:gd name="connsiteY305" fmla="*/ 910620 h 3234720"/>
              <a:gd name="connsiteX306" fmla="*/ 2695493 w 5311691"/>
              <a:gd name="connsiteY306" fmla="*/ 834420 h 3234720"/>
              <a:gd name="connsiteX307" fmla="*/ 2847893 w 5311691"/>
              <a:gd name="connsiteY307" fmla="*/ 701070 h 3234720"/>
              <a:gd name="connsiteX308" fmla="*/ 2771693 w 5311691"/>
              <a:gd name="connsiteY308" fmla="*/ 643920 h 3234720"/>
              <a:gd name="connsiteX309" fmla="*/ 2638343 w 5311691"/>
              <a:gd name="connsiteY309" fmla="*/ 605820 h 3234720"/>
              <a:gd name="connsiteX310" fmla="*/ 2333543 w 5311691"/>
              <a:gd name="connsiteY310" fmla="*/ 529620 h 3234720"/>
              <a:gd name="connsiteX311" fmla="*/ 2085893 w 5311691"/>
              <a:gd name="connsiteY311" fmla="*/ 434370 h 3234720"/>
              <a:gd name="connsiteX312" fmla="*/ 523793 w 5311691"/>
              <a:gd name="connsiteY312" fmla="*/ 453420 h 3234720"/>
              <a:gd name="connsiteX313" fmla="*/ 428543 w 5311691"/>
              <a:gd name="connsiteY313" fmla="*/ 586770 h 3234720"/>
              <a:gd name="connsiteX314" fmla="*/ 352343 w 5311691"/>
              <a:gd name="connsiteY314" fmla="*/ 682020 h 3234720"/>
              <a:gd name="connsiteX315" fmla="*/ 314243 w 5311691"/>
              <a:gd name="connsiteY315" fmla="*/ 739170 h 3234720"/>
              <a:gd name="connsiteX316" fmla="*/ 257093 w 5311691"/>
              <a:gd name="connsiteY316" fmla="*/ 815370 h 3234720"/>
              <a:gd name="connsiteX317" fmla="*/ 218993 w 5311691"/>
              <a:gd name="connsiteY317" fmla="*/ 891570 h 3234720"/>
              <a:gd name="connsiteX318" fmla="*/ 123743 w 5311691"/>
              <a:gd name="connsiteY318" fmla="*/ 1063020 h 3234720"/>
              <a:gd name="connsiteX319" fmla="*/ 142793 w 5311691"/>
              <a:gd name="connsiteY319" fmla="*/ 1158270 h 3234720"/>
              <a:gd name="connsiteX320" fmla="*/ 314243 w 5311691"/>
              <a:gd name="connsiteY320" fmla="*/ 1329720 h 3234720"/>
              <a:gd name="connsiteX321" fmla="*/ 371393 w 5311691"/>
              <a:gd name="connsiteY321" fmla="*/ 1348770 h 3234720"/>
              <a:gd name="connsiteX322" fmla="*/ 428543 w 5311691"/>
              <a:gd name="connsiteY322" fmla="*/ 1386870 h 3234720"/>
              <a:gd name="connsiteX323" fmla="*/ 542843 w 5311691"/>
              <a:gd name="connsiteY323" fmla="*/ 1444020 h 3234720"/>
              <a:gd name="connsiteX324" fmla="*/ 580943 w 5311691"/>
              <a:gd name="connsiteY324" fmla="*/ 1501170 h 3234720"/>
              <a:gd name="connsiteX325" fmla="*/ 695243 w 5311691"/>
              <a:gd name="connsiteY325" fmla="*/ 1615470 h 3234720"/>
              <a:gd name="connsiteX326" fmla="*/ 733343 w 5311691"/>
              <a:gd name="connsiteY326" fmla="*/ 1729770 h 3234720"/>
              <a:gd name="connsiteX327" fmla="*/ 752393 w 5311691"/>
              <a:gd name="connsiteY327" fmla="*/ 1786920 h 3234720"/>
              <a:gd name="connsiteX328" fmla="*/ 771443 w 5311691"/>
              <a:gd name="connsiteY328" fmla="*/ 1863120 h 3234720"/>
              <a:gd name="connsiteX329" fmla="*/ 752393 w 5311691"/>
              <a:gd name="connsiteY329" fmla="*/ 2110770 h 3234720"/>
              <a:gd name="connsiteX330" fmla="*/ 695243 w 5311691"/>
              <a:gd name="connsiteY330" fmla="*/ 2148870 h 3234720"/>
              <a:gd name="connsiteX331" fmla="*/ 428543 w 5311691"/>
              <a:gd name="connsiteY331" fmla="*/ 2129820 h 3234720"/>
              <a:gd name="connsiteX332" fmla="*/ 295193 w 5311691"/>
              <a:gd name="connsiteY332" fmla="*/ 2053620 h 3234720"/>
              <a:gd name="connsiteX333" fmla="*/ 218993 w 5311691"/>
              <a:gd name="connsiteY333" fmla="*/ 2034570 h 3234720"/>
              <a:gd name="connsiteX334" fmla="*/ 104693 w 5311691"/>
              <a:gd name="connsiteY334" fmla="*/ 1996470 h 3234720"/>
              <a:gd name="connsiteX335" fmla="*/ 47543 w 5311691"/>
              <a:gd name="connsiteY335" fmla="*/ 1977420 h 3234720"/>
              <a:gd name="connsiteX336" fmla="*/ 28493 w 5311691"/>
              <a:gd name="connsiteY336" fmla="*/ 1901220 h 3234720"/>
              <a:gd name="connsiteX337" fmla="*/ 28493 w 5311691"/>
              <a:gd name="connsiteY337" fmla="*/ 1348770 h 3234720"/>
              <a:gd name="connsiteX338" fmla="*/ 104693 w 5311691"/>
              <a:gd name="connsiteY338" fmla="*/ 1196370 h 3234720"/>
              <a:gd name="connsiteX339" fmla="*/ 199943 w 5311691"/>
              <a:gd name="connsiteY339" fmla="*/ 948720 h 3234720"/>
              <a:gd name="connsiteX340" fmla="*/ 238043 w 5311691"/>
              <a:gd name="connsiteY340" fmla="*/ 891570 h 3234720"/>
              <a:gd name="connsiteX341" fmla="*/ 314243 w 5311691"/>
              <a:gd name="connsiteY341" fmla="*/ 872520 h 3234720"/>
              <a:gd name="connsiteX342" fmla="*/ 371393 w 5311691"/>
              <a:gd name="connsiteY342" fmla="*/ 853470 h 3234720"/>
              <a:gd name="connsiteX343" fmla="*/ 619043 w 5311691"/>
              <a:gd name="connsiteY343" fmla="*/ 872520 h 3234720"/>
              <a:gd name="connsiteX344" fmla="*/ 714293 w 5311691"/>
              <a:gd name="connsiteY344" fmla="*/ 1063020 h 3234720"/>
              <a:gd name="connsiteX345" fmla="*/ 752393 w 5311691"/>
              <a:gd name="connsiteY345" fmla="*/ 1139220 h 3234720"/>
              <a:gd name="connsiteX346" fmla="*/ 847643 w 5311691"/>
              <a:gd name="connsiteY346" fmla="*/ 1253520 h 3234720"/>
              <a:gd name="connsiteX347" fmla="*/ 904793 w 5311691"/>
              <a:gd name="connsiteY347" fmla="*/ 1291620 h 3234720"/>
              <a:gd name="connsiteX348" fmla="*/ 942893 w 5311691"/>
              <a:gd name="connsiteY348" fmla="*/ 1348770 h 3234720"/>
              <a:gd name="connsiteX349" fmla="*/ 980993 w 5311691"/>
              <a:gd name="connsiteY349" fmla="*/ 1424970 h 3234720"/>
              <a:gd name="connsiteX350" fmla="*/ 1038143 w 5311691"/>
              <a:gd name="connsiteY350" fmla="*/ 1501170 h 3234720"/>
              <a:gd name="connsiteX351" fmla="*/ 1095293 w 5311691"/>
              <a:gd name="connsiteY351" fmla="*/ 1615470 h 3234720"/>
              <a:gd name="connsiteX352" fmla="*/ 1152443 w 5311691"/>
              <a:gd name="connsiteY352" fmla="*/ 1748820 h 3234720"/>
              <a:gd name="connsiteX353" fmla="*/ 1285793 w 5311691"/>
              <a:gd name="connsiteY353" fmla="*/ 1863120 h 3234720"/>
              <a:gd name="connsiteX354" fmla="*/ 1381043 w 5311691"/>
              <a:gd name="connsiteY354" fmla="*/ 1920270 h 3234720"/>
              <a:gd name="connsiteX355" fmla="*/ 1495343 w 5311691"/>
              <a:gd name="connsiteY355" fmla="*/ 2015520 h 3234720"/>
              <a:gd name="connsiteX356" fmla="*/ 1552493 w 5311691"/>
              <a:gd name="connsiteY356" fmla="*/ 2034570 h 3234720"/>
              <a:gd name="connsiteX357" fmla="*/ 1609643 w 5311691"/>
              <a:gd name="connsiteY357" fmla="*/ 2072670 h 3234720"/>
              <a:gd name="connsiteX358" fmla="*/ 1685843 w 5311691"/>
              <a:gd name="connsiteY358" fmla="*/ 2110770 h 3234720"/>
              <a:gd name="connsiteX359" fmla="*/ 1742993 w 5311691"/>
              <a:gd name="connsiteY359" fmla="*/ 2167920 h 3234720"/>
              <a:gd name="connsiteX360" fmla="*/ 1914443 w 5311691"/>
              <a:gd name="connsiteY360" fmla="*/ 2225070 h 3234720"/>
              <a:gd name="connsiteX361" fmla="*/ 2028743 w 5311691"/>
              <a:gd name="connsiteY361" fmla="*/ 2263170 h 3234720"/>
              <a:gd name="connsiteX362" fmla="*/ 2085893 w 5311691"/>
              <a:gd name="connsiteY362" fmla="*/ 2282220 h 3234720"/>
              <a:gd name="connsiteX363" fmla="*/ 2676443 w 5311691"/>
              <a:gd name="connsiteY363" fmla="*/ 2263170 h 3234720"/>
              <a:gd name="connsiteX364" fmla="*/ 2752643 w 5311691"/>
              <a:gd name="connsiteY364" fmla="*/ 2206020 h 3234720"/>
              <a:gd name="connsiteX365" fmla="*/ 2790743 w 5311691"/>
              <a:gd name="connsiteY365" fmla="*/ 2129820 h 3234720"/>
              <a:gd name="connsiteX366" fmla="*/ 2847893 w 5311691"/>
              <a:gd name="connsiteY366" fmla="*/ 2015520 h 3234720"/>
              <a:gd name="connsiteX367" fmla="*/ 2866943 w 5311691"/>
              <a:gd name="connsiteY367" fmla="*/ 1882170 h 3234720"/>
              <a:gd name="connsiteX368" fmla="*/ 2885993 w 5311691"/>
              <a:gd name="connsiteY368" fmla="*/ 1558320 h 3234720"/>
              <a:gd name="connsiteX369" fmla="*/ 3000293 w 5311691"/>
              <a:gd name="connsiteY369" fmla="*/ 1444020 h 3234720"/>
              <a:gd name="connsiteX370" fmla="*/ 3057443 w 5311691"/>
              <a:gd name="connsiteY370" fmla="*/ 1386870 h 3234720"/>
              <a:gd name="connsiteX371" fmla="*/ 3190793 w 5311691"/>
              <a:gd name="connsiteY371" fmla="*/ 1329720 h 3234720"/>
              <a:gd name="connsiteX372" fmla="*/ 3819443 w 5311691"/>
              <a:gd name="connsiteY372" fmla="*/ 1310670 h 3234720"/>
              <a:gd name="connsiteX373" fmla="*/ 3857543 w 5311691"/>
              <a:gd name="connsiteY373" fmla="*/ 1253520 h 3234720"/>
              <a:gd name="connsiteX374" fmla="*/ 3914693 w 5311691"/>
              <a:gd name="connsiteY374" fmla="*/ 1215420 h 3234720"/>
              <a:gd name="connsiteX375" fmla="*/ 3990893 w 5311691"/>
              <a:gd name="connsiteY375" fmla="*/ 1101120 h 3234720"/>
              <a:gd name="connsiteX376" fmla="*/ 4105193 w 5311691"/>
              <a:gd name="connsiteY376" fmla="*/ 967770 h 3234720"/>
              <a:gd name="connsiteX377" fmla="*/ 4162343 w 5311691"/>
              <a:gd name="connsiteY377" fmla="*/ 948720 h 3234720"/>
              <a:gd name="connsiteX378" fmla="*/ 4581443 w 5311691"/>
              <a:gd name="connsiteY378" fmla="*/ 986820 h 3234720"/>
              <a:gd name="connsiteX379" fmla="*/ 4810043 w 5311691"/>
              <a:gd name="connsiteY379" fmla="*/ 1063020 h 3234720"/>
              <a:gd name="connsiteX380" fmla="*/ 4867193 w 5311691"/>
              <a:gd name="connsiteY380" fmla="*/ 1082070 h 3234720"/>
              <a:gd name="connsiteX381" fmla="*/ 5038643 w 5311691"/>
              <a:gd name="connsiteY381" fmla="*/ 1215420 h 3234720"/>
              <a:gd name="connsiteX382" fmla="*/ 5095793 w 5311691"/>
              <a:gd name="connsiteY382" fmla="*/ 1253520 h 3234720"/>
              <a:gd name="connsiteX383" fmla="*/ 5210093 w 5311691"/>
              <a:gd name="connsiteY383" fmla="*/ 1348770 h 3234720"/>
              <a:gd name="connsiteX384" fmla="*/ 5267243 w 5311691"/>
              <a:gd name="connsiteY384" fmla="*/ 1329720 h 3234720"/>
              <a:gd name="connsiteX385" fmla="*/ 5286293 w 5311691"/>
              <a:gd name="connsiteY385" fmla="*/ 986820 h 3234720"/>
              <a:gd name="connsiteX386" fmla="*/ 5267243 w 5311691"/>
              <a:gd name="connsiteY386" fmla="*/ 929670 h 3234720"/>
              <a:gd name="connsiteX387" fmla="*/ 5152943 w 5311691"/>
              <a:gd name="connsiteY387" fmla="*/ 872520 h 3234720"/>
              <a:gd name="connsiteX388" fmla="*/ 4867193 w 5311691"/>
              <a:gd name="connsiteY388" fmla="*/ 758220 h 3234720"/>
              <a:gd name="connsiteX389" fmla="*/ 4276643 w 5311691"/>
              <a:gd name="connsiteY389" fmla="*/ 739170 h 3234720"/>
              <a:gd name="connsiteX390" fmla="*/ 3762293 w 5311691"/>
              <a:gd name="connsiteY390" fmla="*/ 701070 h 3234720"/>
              <a:gd name="connsiteX391" fmla="*/ 3228893 w 5311691"/>
              <a:gd name="connsiteY391" fmla="*/ 682020 h 3234720"/>
              <a:gd name="connsiteX392" fmla="*/ 2524043 w 5311691"/>
              <a:gd name="connsiteY392" fmla="*/ 758220 h 3234720"/>
              <a:gd name="connsiteX393" fmla="*/ 2504993 w 5311691"/>
              <a:gd name="connsiteY393" fmla="*/ 815370 h 3234720"/>
              <a:gd name="connsiteX394" fmla="*/ 2543093 w 5311691"/>
              <a:gd name="connsiteY394" fmla="*/ 1043970 h 3234720"/>
              <a:gd name="connsiteX395" fmla="*/ 2885993 w 5311691"/>
              <a:gd name="connsiteY395" fmla="*/ 1786920 h 3234720"/>
              <a:gd name="connsiteX396" fmla="*/ 3057443 w 5311691"/>
              <a:gd name="connsiteY396" fmla="*/ 1977420 h 3234720"/>
              <a:gd name="connsiteX397" fmla="*/ 3552743 w 5311691"/>
              <a:gd name="connsiteY397" fmla="*/ 1920270 h 3234720"/>
              <a:gd name="connsiteX398" fmla="*/ 3647993 w 5311691"/>
              <a:gd name="connsiteY398" fmla="*/ 1615470 h 3234720"/>
              <a:gd name="connsiteX399" fmla="*/ 3667043 w 5311691"/>
              <a:gd name="connsiteY399" fmla="*/ 1444020 h 3234720"/>
              <a:gd name="connsiteX400" fmla="*/ 3609893 w 5311691"/>
              <a:gd name="connsiteY400" fmla="*/ 1005870 h 3234720"/>
              <a:gd name="connsiteX401" fmla="*/ 3495593 w 5311691"/>
              <a:gd name="connsiteY401" fmla="*/ 701070 h 3234720"/>
              <a:gd name="connsiteX402" fmla="*/ 3514643 w 5311691"/>
              <a:gd name="connsiteY402" fmla="*/ 529620 h 3234720"/>
              <a:gd name="connsiteX403" fmla="*/ 3571793 w 5311691"/>
              <a:gd name="connsiteY403" fmla="*/ 510570 h 3234720"/>
              <a:gd name="connsiteX404" fmla="*/ 3895643 w 5311691"/>
              <a:gd name="connsiteY404" fmla="*/ 529620 h 3234720"/>
              <a:gd name="connsiteX405" fmla="*/ 4067093 w 5311691"/>
              <a:gd name="connsiteY405" fmla="*/ 567720 h 3234720"/>
              <a:gd name="connsiteX406" fmla="*/ 4143293 w 5311691"/>
              <a:gd name="connsiteY406" fmla="*/ 643920 h 3234720"/>
              <a:gd name="connsiteX407" fmla="*/ 4238543 w 5311691"/>
              <a:gd name="connsiteY407" fmla="*/ 796320 h 3234720"/>
              <a:gd name="connsiteX408" fmla="*/ 4276643 w 5311691"/>
              <a:gd name="connsiteY408" fmla="*/ 910620 h 3234720"/>
              <a:gd name="connsiteX409" fmla="*/ 4257593 w 5311691"/>
              <a:gd name="connsiteY409" fmla="*/ 1329720 h 3234720"/>
              <a:gd name="connsiteX410" fmla="*/ 4181393 w 5311691"/>
              <a:gd name="connsiteY410" fmla="*/ 1444020 h 3234720"/>
              <a:gd name="connsiteX411" fmla="*/ 4448093 w 5311691"/>
              <a:gd name="connsiteY411" fmla="*/ 1444020 h 3234720"/>
              <a:gd name="connsiteX412" fmla="*/ 4562393 w 5311691"/>
              <a:gd name="connsiteY412" fmla="*/ 1348770 h 3234720"/>
              <a:gd name="connsiteX413" fmla="*/ 4619543 w 5311691"/>
              <a:gd name="connsiteY413" fmla="*/ 1310670 h 3234720"/>
              <a:gd name="connsiteX414" fmla="*/ 4714793 w 5311691"/>
              <a:gd name="connsiteY414" fmla="*/ 1082070 h 3234720"/>
              <a:gd name="connsiteX415" fmla="*/ 4695743 w 5311691"/>
              <a:gd name="connsiteY415" fmla="*/ 872520 h 3234720"/>
              <a:gd name="connsiteX416" fmla="*/ 4543343 w 5311691"/>
              <a:gd name="connsiteY416" fmla="*/ 662970 h 3234720"/>
              <a:gd name="connsiteX417" fmla="*/ 4333793 w 5311691"/>
              <a:gd name="connsiteY417" fmla="*/ 529620 h 3234720"/>
              <a:gd name="connsiteX418" fmla="*/ 3838493 w 5311691"/>
              <a:gd name="connsiteY418" fmla="*/ 339120 h 3234720"/>
              <a:gd name="connsiteX419" fmla="*/ 3533693 w 5311691"/>
              <a:gd name="connsiteY419" fmla="*/ 281970 h 3234720"/>
              <a:gd name="connsiteX420" fmla="*/ 3400343 w 5311691"/>
              <a:gd name="connsiteY420" fmla="*/ 262920 h 3234720"/>
              <a:gd name="connsiteX421" fmla="*/ 3209843 w 5311691"/>
              <a:gd name="connsiteY421" fmla="*/ 224820 h 3234720"/>
              <a:gd name="connsiteX422" fmla="*/ 2695493 w 5311691"/>
              <a:gd name="connsiteY422" fmla="*/ 301020 h 3234720"/>
              <a:gd name="connsiteX423" fmla="*/ 2619293 w 5311691"/>
              <a:gd name="connsiteY423" fmla="*/ 396270 h 3234720"/>
              <a:gd name="connsiteX424" fmla="*/ 2638343 w 5311691"/>
              <a:gd name="connsiteY424" fmla="*/ 624870 h 3234720"/>
              <a:gd name="connsiteX425" fmla="*/ 2676443 w 5311691"/>
              <a:gd name="connsiteY425" fmla="*/ 720120 h 3234720"/>
              <a:gd name="connsiteX426" fmla="*/ 2771693 w 5311691"/>
              <a:gd name="connsiteY426" fmla="*/ 872520 h 3234720"/>
              <a:gd name="connsiteX427" fmla="*/ 2752643 w 5311691"/>
              <a:gd name="connsiteY427" fmla="*/ 1043970 h 3234720"/>
              <a:gd name="connsiteX428" fmla="*/ 2695493 w 5311691"/>
              <a:gd name="connsiteY428" fmla="*/ 1101120 h 3234720"/>
              <a:gd name="connsiteX429" fmla="*/ 2524043 w 5311691"/>
              <a:gd name="connsiteY429" fmla="*/ 1177320 h 3234720"/>
              <a:gd name="connsiteX430" fmla="*/ 2181143 w 5311691"/>
              <a:gd name="connsiteY430" fmla="*/ 1158270 h 3234720"/>
              <a:gd name="connsiteX431" fmla="*/ 2123993 w 5311691"/>
              <a:gd name="connsiteY431" fmla="*/ 1120170 h 3234720"/>
              <a:gd name="connsiteX432" fmla="*/ 2066843 w 5311691"/>
              <a:gd name="connsiteY432" fmla="*/ 1101120 h 3234720"/>
              <a:gd name="connsiteX433" fmla="*/ 1914443 w 5311691"/>
              <a:gd name="connsiteY433" fmla="*/ 986820 h 3234720"/>
              <a:gd name="connsiteX434" fmla="*/ 1800143 w 5311691"/>
              <a:gd name="connsiteY434" fmla="*/ 910620 h 3234720"/>
              <a:gd name="connsiteX435" fmla="*/ 1704893 w 5311691"/>
              <a:gd name="connsiteY435" fmla="*/ 834420 h 3234720"/>
              <a:gd name="connsiteX436" fmla="*/ 1381043 w 5311691"/>
              <a:gd name="connsiteY436" fmla="*/ 662970 h 3234720"/>
              <a:gd name="connsiteX437" fmla="*/ 1247693 w 5311691"/>
              <a:gd name="connsiteY437" fmla="*/ 586770 h 3234720"/>
              <a:gd name="connsiteX438" fmla="*/ 1190543 w 5311691"/>
              <a:gd name="connsiteY438" fmla="*/ 567720 h 3234720"/>
              <a:gd name="connsiteX439" fmla="*/ 1133393 w 5311691"/>
              <a:gd name="connsiteY439" fmla="*/ 529620 h 3234720"/>
              <a:gd name="connsiteX440" fmla="*/ 1000043 w 5311691"/>
              <a:gd name="connsiteY440" fmla="*/ 472470 h 3234720"/>
              <a:gd name="connsiteX441" fmla="*/ 942893 w 5311691"/>
              <a:gd name="connsiteY441" fmla="*/ 434370 h 3234720"/>
              <a:gd name="connsiteX442" fmla="*/ 828593 w 5311691"/>
              <a:gd name="connsiteY442" fmla="*/ 415320 h 3234720"/>
              <a:gd name="connsiteX443" fmla="*/ 695243 w 5311691"/>
              <a:gd name="connsiteY443" fmla="*/ 377220 h 3234720"/>
              <a:gd name="connsiteX444" fmla="*/ 542843 w 5311691"/>
              <a:gd name="connsiteY444" fmla="*/ 396270 h 3234720"/>
              <a:gd name="connsiteX445" fmla="*/ 485693 w 5311691"/>
              <a:gd name="connsiteY445" fmla="*/ 415320 h 3234720"/>
              <a:gd name="connsiteX446" fmla="*/ 352343 w 5311691"/>
              <a:gd name="connsiteY446" fmla="*/ 548670 h 3234720"/>
              <a:gd name="connsiteX447" fmla="*/ 238043 w 5311691"/>
              <a:gd name="connsiteY447" fmla="*/ 682020 h 3234720"/>
              <a:gd name="connsiteX448" fmla="*/ 257093 w 5311691"/>
              <a:gd name="connsiteY448" fmla="*/ 910620 h 3234720"/>
              <a:gd name="connsiteX449" fmla="*/ 390443 w 5311691"/>
              <a:gd name="connsiteY449" fmla="*/ 1082070 h 3234720"/>
              <a:gd name="connsiteX450" fmla="*/ 1000043 w 5311691"/>
              <a:gd name="connsiteY450" fmla="*/ 1596420 h 3234720"/>
              <a:gd name="connsiteX451" fmla="*/ 1247693 w 5311691"/>
              <a:gd name="connsiteY451" fmla="*/ 1767870 h 3234720"/>
              <a:gd name="connsiteX452" fmla="*/ 1457243 w 5311691"/>
              <a:gd name="connsiteY452" fmla="*/ 1939320 h 3234720"/>
              <a:gd name="connsiteX453" fmla="*/ 1495343 w 5311691"/>
              <a:gd name="connsiteY453" fmla="*/ 1996470 h 3234720"/>
              <a:gd name="connsiteX454" fmla="*/ 1514393 w 5311691"/>
              <a:gd name="connsiteY454" fmla="*/ 2053620 h 3234720"/>
              <a:gd name="connsiteX455" fmla="*/ 1495343 w 5311691"/>
              <a:gd name="connsiteY455" fmla="*/ 2225070 h 3234720"/>
              <a:gd name="connsiteX456" fmla="*/ 1381043 w 5311691"/>
              <a:gd name="connsiteY456" fmla="*/ 2244120 h 3234720"/>
              <a:gd name="connsiteX457" fmla="*/ 1152443 w 5311691"/>
              <a:gd name="connsiteY457" fmla="*/ 2206020 h 3234720"/>
              <a:gd name="connsiteX458" fmla="*/ 1114343 w 5311691"/>
              <a:gd name="connsiteY458" fmla="*/ 2148870 h 3234720"/>
              <a:gd name="connsiteX459" fmla="*/ 1133393 w 5311691"/>
              <a:gd name="connsiteY459" fmla="*/ 1691670 h 3234720"/>
              <a:gd name="connsiteX460" fmla="*/ 1152443 w 5311691"/>
              <a:gd name="connsiteY460" fmla="*/ 1615470 h 3234720"/>
              <a:gd name="connsiteX461" fmla="*/ 1228643 w 5311691"/>
              <a:gd name="connsiteY461" fmla="*/ 1558320 h 3234720"/>
              <a:gd name="connsiteX462" fmla="*/ 1266743 w 5311691"/>
              <a:gd name="connsiteY462" fmla="*/ 1501170 h 3234720"/>
              <a:gd name="connsiteX463" fmla="*/ 1342943 w 5311691"/>
              <a:gd name="connsiteY463" fmla="*/ 1463070 h 3234720"/>
              <a:gd name="connsiteX464" fmla="*/ 1438193 w 5311691"/>
              <a:gd name="connsiteY464" fmla="*/ 1405920 h 3234720"/>
              <a:gd name="connsiteX465" fmla="*/ 1495343 w 5311691"/>
              <a:gd name="connsiteY465" fmla="*/ 1367820 h 3234720"/>
              <a:gd name="connsiteX466" fmla="*/ 1609643 w 5311691"/>
              <a:gd name="connsiteY466" fmla="*/ 1310670 h 3234720"/>
              <a:gd name="connsiteX467" fmla="*/ 1742993 w 5311691"/>
              <a:gd name="connsiteY467" fmla="*/ 1272570 h 3234720"/>
              <a:gd name="connsiteX468" fmla="*/ 1895393 w 5311691"/>
              <a:gd name="connsiteY468" fmla="*/ 1215420 h 3234720"/>
              <a:gd name="connsiteX469" fmla="*/ 2066843 w 5311691"/>
              <a:gd name="connsiteY469" fmla="*/ 1196370 h 3234720"/>
              <a:gd name="connsiteX470" fmla="*/ 2200193 w 5311691"/>
              <a:gd name="connsiteY470" fmla="*/ 1177320 h 3234720"/>
              <a:gd name="connsiteX471" fmla="*/ 2333543 w 5311691"/>
              <a:gd name="connsiteY471" fmla="*/ 1120170 h 3234720"/>
              <a:gd name="connsiteX472" fmla="*/ 2524043 w 5311691"/>
              <a:gd name="connsiteY472" fmla="*/ 1063020 h 3234720"/>
              <a:gd name="connsiteX473" fmla="*/ 2581193 w 5311691"/>
              <a:gd name="connsiteY473" fmla="*/ 1024920 h 3234720"/>
              <a:gd name="connsiteX474" fmla="*/ 2695493 w 5311691"/>
              <a:gd name="connsiteY474" fmla="*/ 986820 h 3234720"/>
              <a:gd name="connsiteX475" fmla="*/ 2752643 w 5311691"/>
              <a:gd name="connsiteY475" fmla="*/ 967770 h 3234720"/>
              <a:gd name="connsiteX476" fmla="*/ 2866943 w 5311691"/>
              <a:gd name="connsiteY476" fmla="*/ 986820 h 3234720"/>
              <a:gd name="connsiteX477" fmla="*/ 2943143 w 5311691"/>
              <a:gd name="connsiteY477" fmla="*/ 1043970 h 3234720"/>
              <a:gd name="connsiteX478" fmla="*/ 3133643 w 5311691"/>
              <a:gd name="connsiteY478" fmla="*/ 1272570 h 3234720"/>
              <a:gd name="connsiteX479" fmla="*/ 3152693 w 5311691"/>
              <a:gd name="connsiteY479" fmla="*/ 1329720 h 3234720"/>
              <a:gd name="connsiteX480" fmla="*/ 3190793 w 5311691"/>
              <a:gd name="connsiteY480" fmla="*/ 1386870 h 3234720"/>
              <a:gd name="connsiteX481" fmla="*/ 3247943 w 5311691"/>
              <a:gd name="connsiteY481" fmla="*/ 1577370 h 3234720"/>
              <a:gd name="connsiteX482" fmla="*/ 3266993 w 5311691"/>
              <a:gd name="connsiteY482" fmla="*/ 2167920 h 3234720"/>
              <a:gd name="connsiteX483" fmla="*/ 3305093 w 5311691"/>
              <a:gd name="connsiteY483" fmla="*/ 2282220 h 3234720"/>
              <a:gd name="connsiteX484" fmla="*/ 3362243 w 5311691"/>
              <a:gd name="connsiteY484" fmla="*/ 2358420 h 3234720"/>
              <a:gd name="connsiteX485" fmla="*/ 3438443 w 5311691"/>
              <a:gd name="connsiteY485" fmla="*/ 2396520 h 3234720"/>
              <a:gd name="connsiteX486" fmla="*/ 3628943 w 5311691"/>
              <a:gd name="connsiteY486" fmla="*/ 2434620 h 3234720"/>
              <a:gd name="connsiteX487" fmla="*/ 3724193 w 5311691"/>
              <a:gd name="connsiteY487" fmla="*/ 2453670 h 3234720"/>
              <a:gd name="connsiteX488" fmla="*/ 3971843 w 5311691"/>
              <a:gd name="connsiteY488" fmla="*/ 2529870 h 3234720"/>
              <a:gd name="connsiteX489" fmla="*/ 4028993 w 5311691"/>
              <a:gd name="connsiteY489" fmla="*/ 2510820 h 3234720"/>
              <a:gd name="connsiteX490" fmla="*/ 4048043 w 5311691"/>
              <a:gd name="connsiteY490" fmla="*/ 2396520 h 3234720"/>
              <a:gd name="connsiteX491" fmla="*/ 4086143 w 5311691"/>
              <a:gd name="connsiteY491" fmla="*/ 2282220 h 3234720"/>
              <a:gd name="connsiteX492" fmla="*/ 4105193 w 5311691"/>
              <a:gd name="connsiteY492" fmla="*/ 2110770 h 3234720"/>
              <a:gd name="connsiteX493" fmla="*/ 3971843 w 5311691"/>
              <a:gd name="connsiteY493" fmla="*/ 1672620 h 3234720"/>
              <a:gd name="connsiteX494" fmla="*/ 3457493 w 5311691"/>
              <a:gd name="connsiteY494" fmla="*/ 1291620 h 3234720"/>
              <a:gd name="connsiteX495" fmla="*/ 2885993 w 5311691"/>
              <a:gd name="connsiteY495" fmla="*/ 834420 h 3234720"/>
              <a:gd name="connsiteX496" fmla="*/ 2466893 w 5311691"/>
              <a:gd name="connsiteY496" fmla="*/ 605820 h 3234720"/>
              <a:gd name="connsiteX497" fmla="*/ 2314493 w 5311691"/>
              <a:gd name="connsiteY497" fmla="*/ 510570 h 3234720"/>
              <a:gd name="connsiteX498" fmla="*/ 2219243 w 5311691"/>
              <a:gd name="connsiteY498" fmla="*/ 434370 h 3234720"/>
              <a:gd name="connsiteX499" fmla="*/ 2143043 w 5311691"/>
              <a:gd name="connsiteY499" fmla="*/ 415320 h 3234720"/>
              <a:gd name="connsiteX500" fmla="*/ 1971593 w 5311691"/>
              <a:gd name="connsiteY500" fmla="*/ 281970 h 3234720"/>
              <a:gd name="connsiteX501" fmla="*/ 1914443 w 5311691"/>
              <a:gd name="connsiteY501" fmla="*/ 243870 h 3234720"/>
              <a:gd name="connsiteX502" fmla="*/ 1819193 w 5311691"/>
              <a:gd name="connsiteY502" fmla="*/ 205770 h 3234720"/>
              <a:gd name="connsiteX503" fmla="*/ 1704893 w 5311691"/>
              <a:gd name="connsiteY503" fmla="*/ 148620 h 3234720"/>
              <a:gd name="connsiteX504" fmla="*/ 1590593 w 5311691"/>
              <a:gd name="connsiteY504" fmla="*/ 110520 h 3234720"/>
              <a:gd name="connsiteX505" fmla="*/ 1419143 w 5311691"/>
              <a:gd name="connsiteY505" fmla="*/ 34320 h 3234720"/>
              <a:gd name="connsiteX506" fmla="*/ 1285793 w 5311691"/>
              <a:gd name="connsiteY506" fmla="*/ 53370 h 3234720"/>
              <a:gd name="connsiteX507" fmla="*/ 1247693 w 5311691"/>
              <a:gd name="connsiteY507" fmla="*/ 339120 h 3234720"/>
              <a:gd name="connsiteX508" fmla="*/ 1190543 w 5311691"/>
              <a:gd name="connsiteY508" fmla="*/ 434370 h 3234720"/>
              <a:gd name="connsiteX509" fmla="*/ 1114343 w 5311691"/>
              <a:gd name="connsiteY509" fmla="*/ 605820 h 3234720"/>
              <a:gd name="connsiteX510" fmla="*/ 1133393 w 5311691"/>
              <a:gd name="connsiteY510" fmla="*/ 910620 h 3234720"/>
              <a:gd name="connsiteX511" fmla="*/ 1171493 w 5311691"/>
              <a:gd name="connsiteY511" fmla="*/ 1063020 h 3234720"/>
              <a:gd name="connsiteX512" fmla="*/ 1152443 w 5311691"/>
              <a:gd name="connsiteY512" fmla="*/ 1386870 h 3234720"/>
              <a:gd name="connsiteX513" fmla="*/ 1133393 w 5311691"/>
              <a:gd name="connsiteY513" fmla="*/ 1463070 h 3234720"/>
              <a:gd name="connsiteX514" fmla="*/ 1057193 w 5311691"/>
              <a:gd name="connsiteY514" fmla="*/ 1520220 h 3234720"/>
              <a:gd name="connsiteX515" fmla="*/ 866693 w 5311691"/>
              <a:gd name="connsiteY515" fmla="*/ 1634520 h 3234720"/>
              <a:gd name="connsiteX516" fmla="*/ 790493 w 5311691"/>
              <a:gd name="connsiteY516" fmla="*/ 1653570 h 3234720"/>
              <a:gd name="connsiteX517" fmla="*/ 504743 w 5311691"/>
              <a:gd name="connsiteY517" fmla="*/ 1748820 h 3234720"/>
              <a:gd name="connsiteX518" fmla="*/ 371393 w 5311691"/>
              <a:gd name="connsiteY518" fmla="*/ 1825020 h 3234720"/>
              <a:gd name="connsiteX519" fmla="*/ 352343 w 5311691"/>
              <a:gd name="connsiteY519" fmla="*/ 1882170 h 3234720"/>
              <a:gd name="connsiteX520" fmla="*/ 257093 w 5311691"/>
              <a:gd name="connsiteY520" fmla="*/ 1977420 h 3234720"/>
              <a:gd name="connsiteX521" fmla="*/ 180893 w 5311691"/>
              <a:gd name="connsiteY521" fmla="*/ 1996470 h 3234720"/>
              <a:gd name="connsiteX522" fmla="*/ 66593 w 5311691"/>
              <a:gd name="connsiteY522" fmla="*/ 2072670 h 3234720"/>
              <a:gd name="connsiteX523" fmla="*/ 28493 w 5311691"/>
              <a:gd name="connsiteY523" fmla="*/ 2186970 h 3234720"/>
              <a:gd name="connsiteX524" fmla="*/ 9443 w 5311691"/>
              <a:gd name="connsiteY524" fmla="*/ 2244120 h 3234720"/>
              <a:gd name="connsiteX525" fmla="*/ 28493 w 5311691"/>
              <a:gd name="connsiteY525" fmla="*/ 2320320 h 3234720"/>
              <a:gd name="connsiteX526" fmla="*/ 66593 w 5311691"/>
              <a:gd name="connsiteY526" fmla="*/ 2415570 h 323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Lst>
            <a:rect l="l" t="t" r="r" b="b"/>
            <a:pathLst>
              <a:path w="5311691" h="3234720">
                <a:moveTo>
                  <a:pt x="961943" y="1901220"/>
                </a:moveTo>
                <a:cubicBezTo>
                  <a:pt x="930193" y="1869470"/>
                  <a:pt x="900485" y="1835538"/>
                  <a:pt x="866693" y="1805970"/>
                </a:cubicBezTo>
                <a:cubicBezTo>
                  <a:pt x="765093" y="1717070"/>
                  <a:pt x="847643" y="1825020"/>
                  <a:pt x="771443" y="1710720"/>
                </a:cubicBezTo>
                <a:cubicBezTo>
                  <a:pt x="777793" y="1621820"/>
                  <a:pt x="780651" y="1532601"/>
                  <a:pt x="790493" y="1444020"/>
                </a:cubicBezTo>
                <a:cubicBezTo>
                  <a:pt x="801821" y="1342070"/>
                  <a:pt x="806629" y="1392698"/>
                  <a:pt x="847643" y="1310670"/>
                </a:cubicBezTo>
                <a:cubicBezTo>
                  <a:pt x="856623" y="1292709"/>
                  <a:pt x="856941" y="1271073"/>
                  <a:pt x="866693" y="1253520"/>
                </a:cubicBezTo>
                <a:cubicBezTo>
                  <a:pt x="903315" y="1187601"/>
                  <a:pt x="942592" y="1129946"/>
                  <a:pt x="1000043" y="1082070"/>
                </a:cubicBezTo>
                <a:cubicBezTo>
                  <a:pt x="1056527" y="1035000"/>
                  <a:pt x="1066848" y="1045797"/>
                  <a:pt x="1133393" y="1005870"/>
                </a:cubicBezTo>
                <a:cubicBezTo>
                  <a:pt x="1172658" y="982311"/>
                  <a:pt x="1204252" y="944150"/>
                  <a:pt x="1247693" y="929670"/>
                </a:cubicBezTo>
                <a:lnTo>
                  <a:pt x="1361993" y="891570"/>
                </a:lnTo>
                <a:lnTo>
                  <a:pt x="1419143" y="872520"/>
                </a:lnTo>
                <a:cubicBezTo>
                  <a:pt x="1514393" y="878870"/>
                  <a:pt x="1609956" y="881577"/>
                  <a:pt x="1704893" y="891570"/>
                </a:cubicBezTo>
                <a:cubicBezTo>
                  <a:pt x="1730931" y="894311"/>
                  <a:pt x="1756015" y="903097"/>
                  <a:pt x="1781093" y="910620"/>
                </a:cubicBezTo>
                <a:cubicBezTo>
                  <a:pt x="1819560" y="922160"/>
                  <a:pt x="1895393" y="948720"/>
                  <a:pt x="1895393" y="948720"/>
                </a:cubicBezTo>
                <a:cubicBezTo>
                  <a:pt x="1914443" y="967770"/>
                  <a:pt x="1935296" y="985174"/>
                  <a:pt x="1952543" y="1005870"/>
                </a:cubicBezTo>
                <a:cubicBezTo>
                  <a:pt x="1967200" y="1023459"/>
                  <a:pt x="1973413" y="1047943"/>
                  <a:pt x="1990643" y="1063020"/>
                </a:cubicBezTo>
                <a:cubicBezTo>
                  <a:pt x="2103283" y="1161580"/>
                  <a:pt x="2084916" y="1119681"/>
                  <a:pt x="2200193" y="1177320"/>
                </a:cubicBezTo>
                <a:cubicBezTo>
                  <a:pt x="2220671" y="1187559"/>
                  <a:pt x="2236865" y="1205181"/>
                  <a:pt x="2257343" y="1215420"/>
                </a:cubicBezTo>
                <a:cubicBezTo>
                  <a:pt x="2275304" y="1224400"/>
                  <a:pt x="2296036" y="1226560"/>
                  <a:pt x="2314493" y="1234470"/>
                </a:cubicBezTo>
                <a:cubicBezTo>
                  <a:pt x="2510705" y="1318561"/>
                  <a:pt x="2244830" y="1223949"/>
                  <a:pt x="2504993" y="1310670"/>
                </a:cubicBezTo>
                <a:cubicBezTo>
                  <a:pt x="2524043" y="1317020"/>
                  <a:pt x="2542336" y="1326419"/>
                  <a:pt x="2562143" y="1329720"/>
                </a:cubicBezTo>
                <a:cubicBezTo>
                  <a:pt x="2600243" y="1336070"/>
                  <a:pt x="2638737" y="1340391"/>
                  <a:pt x="2676443" y="1348770"/>
                </a:cubicBezTo>
                <a:cubicBezTo>
                  <a:pt x="2696045" y="1353126"/>
                  <a:pt x="2714027" y="1363305"/>
                  <a:pt x="2733593" y="1367820"/>
                </a:cubicBezTo>
                <a:cubicBezTo>
                  <a:pt x="2796692" y="1382381"/>
                  <a:pt x="2863967" y="1381870"/>
                  <a:pt x="2924093" y="1405920"/>
                </a:cubicBezTo>
                <a:cubicBezTo>
                  <a:pt x="2955843" y="1418620"/>
                  <a:pt x="2986902" y="1433206"/>
                  <a:pt x="3019343" y="1444020"/>
                </a:cubicBezTo>
                <a:cubicBezTo>
                  <a:pt x="3076179" y="1462965"/>
                  <a:pt x="3153567" y="1472741"/>
                  <a:pt x="3209843" y="1482120"/>
                </a:cubicBezTo>
                <a:cubicBezTo>
                  <a:pt x="3292393" y="1475770"/>
                  <a:pt x="3376900" y="1482033"/>
                  <a:pt x="3457493" y="1463070"/>
                </a:cubicBezTo>
                <a:cubicBezTo>
                  <a:pt x="3488399" y="1455798"/>
                  <a:pt x="3507857" y="1424374"/>
                  <a:pt x="3533693" y="1405920"/>
                </a:cubicBezTo>
                <a:cubicBezTo>
                  <a:pt x="3626520" y="1339615"/>
                  <a:pt x="3559049" y="1399614"/>
                  <a:pt x="3647993" y="1310670"/>
                </a:cubicBezTo>
                <a:cubicBezTo>
                  <a:pt x="3682128" y="1208265"/>
                  <a:pt x="3693642" y="1199176"/>
                  <a:pt x="3647993" y="1043970"/>
                </a:cubicBezTo>
                <a:cubicBezTo>
                  <a:pt x="3635072" y="1000040"/>
                  <a:pt x="3595352" y="968935"/>
                  <a:pt x="3571793" y="929670"/>
                </a:cubicBezTo>
                <a:cubicBezTo>
                  <a:pt x="3535330" y="868898"/>
                  <a:pt x="3505113" y="811131"/>
                  <a:pt x="3457493" y="758220"/>
                </a:cubicBezTo>
                <a:cubicBezTo>
                  <a:pt x="3421448" y="718170"/>
                  <a:pt x="3388025" y="673808"/>
                  <a:pt x="3343193" y="643920"/>
                </a:cubicBezTo>
                <a:cubicBezTo>
                  <a:pt x="3305093" y="618520"/>
                  <a:pt x="3273316" y="578826"/>
                  <a:pt x="3228893" y="567720"/>
                </a:cubicBezTo>
                <a:cubicBezTo>
                  <a:pt x="3133212" y="543800"/>
                  <a:pt x="3177531" y="556949"/>
                  <a:pt x="3095543" y="529620"/>
                </a:cubicBezTo>
                <a:cubicBezTo>
                  <a:pt x="2987593" y="535970"/>
                  <a:pt x="2879293" y="537910"/>
                  <a:pt x="2771693" y="548670"/>
                </a:cubicBezTo>
                <a:cubicBezTo>
                  <a:pt x="2751712" y="550668"/>
                  <a:pt x="2730223" y="555176"/>
                  <a:pt x="2714543" y="567720"/>
                </a:cubicBezTo>
                <a:cubicBezTo>
                  <a:pt x="2696665" y="582023"/>
                  <a:pt x="2689143" y="605820"/>
                  <a:pt x="2676443" y="624870"/>
                </a:cubicBezTo>
                <a:cubicBezTo>
                  <a:pt x="2682793" y="694720"/>
                  <a:pt x="2665468" y="771034"/>
                  <a:pt x="2695493" y="834420"/>
                </a:cubicBezTo>
                <a:cubicBezTo>
                  <a:pt x="2741870" y="932328"/>
                  <a:pt x="2935916" y="1045502"/>
                  <a:pt x="3019343" y="1101120"/>
                </a:cubicBezTo>
                <a:cubicBezTo>
                  <a:pt x="3038393" y="1113820"/>
                  <a:pt x="3056015" y="1128981"/>
                  <a:pt x="3076493" y="1139220"/>
                </a:cubicBezTo>
                <a:cubicBezTo>
                  <a:pt x="3101893" y="1151920"/>
                  <a:pt x="3128611" y="1162269"/>
                  <a:pt x="3152693" y="1177320"/>
                </a:cubicBezTo>
                <a:cubicBezTo>
                  <a:pt x="3179617" y="1194147"/>
                  <a:pt x="3201969" y="1217643"/>
                  <a:pt x="3228893" y="1234470"/>
                </a:cubicBezTo>
                <a:cubicBezTo>
                  <a:pt x="3252975" y="1249521"/>
                  <a:pt x="3280437" y="1258481"/>
                  <a:pt x="3305093" y="1272570"/>
                </a:cubicBezTo>
                <a:cubicBezTo>
                  <a:pt x="3324972" y="1283929"/>
                  <a:pt x="3341765" y="1300431"/>
                  <a:pt x="3362243" y="1310670"/>
                </a:cubicBezTo>
                <a:cubicBezTo>
                  <a:pt x="3380204" y="1319650"/>
                  <a:pt x="3401432" y="1320740"/>
                  <a:pt x="3419393" y="1329720"/>
                </a:cubicBezTo>
                <a:cubicBezTo>
                  <a:pt x="3447249" y="1343648"/>
                  <a:pt x="3535485" y="1412027"/>
                  <a:pt x="3552743" y="1424970"/>
                </a:cubicBezTo>
                <a:lnTo>
                  <a:pt x="3628943" y="1653570"/>
                </a:lnTo>
                <a:cubicBezTo>
                  <a:pt x="3649889" y="1716409"/>
                  <a:pt x="3655721" y="1737633"/>
                  <a:pt x="3686093" y="1805970"/>
                </a:cubicBezTo>
                <a:cubicBezTo>
                  <a:pt x="3697627" y="1831920"/>
                  <a:pt x="3713646" y="1855803"/>
                  <a:pt x="3724193" y="1882170"/>
                </a:cubicBezTo>
                <a:cubicBezTo>
                  <a:pt x="3739108" y="1919458"/>
                  <a:pt x="3762293" y="1996470"/>
                  <a:pt x="3762293" y="1996470"/>
                </a:cubicBezTo>
                <a:cubicBezTo>
                  <a:pt x="3749212" y="2166521"/>
                  <a:pt x="3787033" y="2203003"/>
                  <a:pt x="3705143" y="2301270"/>
                </a:cubicBezTo>
                <a:cubicBezTo>
                  <a:pt x="3687896" y="2321966"/>
                  <a:pt x="3670409" y="2343476"/>
                  <a:pt x="3647993" y="2358420"/>
                </a:cubicBezTo>
                <a:cubicBezTo>
                  <a:pt x="3631285" y="2369559"/>
                  <a:pt x="3609893" y="2371120"/>
                  <a:pt x="3590843" y="2377470"/>
                </a:cubicBezTo>
                <a:cubicBezTo>
                  <a:pt x="3527343" y="2371120"/>
                  <a:pt x="3461255" y="2377455"/>
                  <a:pt x="3400343" y="2358420"/>
                </a:cubicBezTo>
                <a:cubicBezTo>
                  <a:pt x="3356637" y="2344762"/>
                  <a:pt x="3286043" y="2282220"/>
                  <a:pt x="3286043" y="2282220"/>
                </a:cubicBezTo>
                <a:cubicBezTo>
                  <a:pt x="3279693" y="2231420"/>
                  <a:pt x="3271076" y="2180852"/>
                  <a:pt x="3266993" y="2129820"/>
                </a:cubicBezTo>
                <a:cubicBezTo>
                  <a:pt x="3263569" y="2087023"/>
                  <a:pt x="3252534" y="1756016"/>
                  <a:pt x="3228893" y="1653570"/>
                </a:cubicBezTo>
                <a:cubicBezTo>
                  <a:pt x="3221204" y="1620250"/>
                  <a:pt x="3202479" y="1590457"/>
                  <a:pt x="3190793" y="1558320"/>
                </a:cubicBezTo>
                <a:cubicBezTo>
                  <a:pt x="3156495" y="1464002"/>
                  <a:pt x="3155163" y="1436672"/>
                  <a:pt x="3114593" y="1348770"/>
                </a:cubicBezTo>
                <a:cubicBezTo>
                  <a:pt x="3069467" y="1250997"/>
                  <a:pt x="3053244" y="1213351"/>
                  <a:pt x="3000293" y="1139220"/>
                </a:cubicBezTo>
                <a:cubicBezTo>
                  <a:pt x="2981839" y="1113384"/>
                  <a:pt x="2965594" y="1085471"/>
                  <a:pt x="2943143" y="1063020"/>
                </a:cubicBezTo>
                <a:cubicBezTo>
                  <a:pt x="2926954" y="1046831"/>
                  <a:pt x="2906471" y="1035159"/>
                  <a:pt x="2885993" y="1024920"/>
                </a:cubicBezTo>
                <a:cubicBezTo>
                  <a:pt x="2816193" y="990020"/>
                  <a:pt x="2696620" y="994105"/>
                  <a:pt x="2638343" y="986820"/>
                </a:cubicBezTo>
                <a:cubicBezTo>
                  <a:pt x="2549234" y="975681"/>
                  <a:pt x="2371643" y="948720"/>
                  <a:pt x="2371643" y="948720"/>
                </a:cubicBezTo>
                <a:cubicBezTo>
                  <a:pt x="2339893" y="955070"/>
                  <a:pt x="2304506" y="951706"/>
                  <a:pt x="2276393" y="967770"/>
                </a:cubicBezTo>
                <a:cubicBezTo>
                  <a:pt x="2238022" y="989696"/>
                  <a:pt x="2227548" y="1067900"/>
                  <a:pt x="2219243" y="1101120"/>
                </a:cubicBezTo>
                <a:cubicBezTo>
                  <a:pt x="2231943" y="1170970"/>
                  <a:pt x="2239050" y="1242072"/>
                  <a:pt x="2257343" y="1310670"/>
                </a:cubicBezTo>
                <a:cubicBezTo>
                  <a:pt x="2273163" y="1369995"/>
                  <a:pt x="2305908" y="1393356"/>
                  <a:pt x="2333543" y="1444020"/>
                </a:cubicBezTo>
                <a:cubicBezTo>
                  <a:pt x="2360740" y="1493881"/>
                  <a:pt x="2391782" y="1542538"/>
                  <a:pt x="2409743" y="1596420"/>
                </a:cubicBezTo>
                <a:cubicBezTo>
                  <a:pt x="2416093" y="1615470"/>
                  <a:pt x="2423923" y="1634089"/>
                  <a:pt x="2428793" y="1653570"/>
                </a:cubicBezTo>
                <a:cubicBezTo>
                  <a:pt x="2455117" y="1758868"/>
                  <a:pt x="2445388" y="1763891"/>
                  <a:pt x="2466893" y="1882170"/>
                </a:cubicBezTo>
                <a:cubicBezTo>
                  <a:pt x="2471577" y="1907929"/>
                  <a:pt x="2479593" y="1932970"/>
                  <a:pt x="2485943" y="1958370"/>
                </a:cubicBezTo>
                <a:cubicBezTo>
                  <a:pt x="2504356" y="2124086"/>
                  <a:pt x="2527377" y="2239476"/>
                  <a:pt x="2485943" y="2415570"/>
                </a:cubicBezTo>
                <a:cubicBezTo>
                  <a:pt x="2480699" y="2437857"/>
                  <a:pt x="2449715" y="2444371"/>
                  <a:pt x="2428793" y="2453670"/>
                </a:cubicBezTo>
                <a:cubicBezTo>
                  <a:pt x="2392093" y="2469981"/>
                  <a:pt x="2314493" y="2491770"/>
                  <a:pt x="2314493" y="2491770"/>
                </a:cubicBezTo>
                <a:cubicBezTo>
                  <a:pt x="2149393" y="2485420"/>
                  <a:pt x="1984049" y="2483710"/>
                  <a:pt x="1819193" y="2472720"/>
                </a:cubicBezTo>
                <a:cubicBezTo>
                  <a:pt x="1793069" y="2470978"/>
                  <a:pt x="1768071" y="2461193"/>
                  <a:pt x="1742993" y="2453670"/>
                </a:cubicBezTo>
                <a:cubicBezTo>
                  <a:pt x="1704526" y="2442130"/>
                  <a:pt x="1666793" y="2428270"/>
                  <a:pt x="1628693" y="2415570"/>
                </a:cubicBezTo>
                <a:cubicBezTo>
                  <a:pt x="1609643" y="2409220"/>
                  <a:pt x="1591024" y="2401390"/>
                  <a:pt x="1571543" y="2396520"/>
                </a:cubicBezTo>
                <a:cubicBezTo>
                  <a:pt x="1547128" y="2390416"/>
                  <a:pt x="1465522" y="2372085"/>
                  <a:pt x="1438193" y="2358420"/>
                </a:cubicBezTo>
                <a:cubicBezTo>
                  <a:pt x="1273412" y="2276030"/>
                  <a:pt x="1412155" y="2318573"/>
                  <a:pt x="1266743" y="2282220"/>
                </a:cubicBezTo>
                <a:cubicBezTo>
                  <a:pt x="1105151" y="2174492"/>
                  <a:pt x="1180335" y="2258402"/>
                  <a:pt x="1133393" y="2148870"/>
                </a:cubicBezTo>
                <a:cubicBezTo>
                  <a:pt x="1122206" y="2122768"/>
                  <a:pt x="1107993" y="2098070"/>
                  <a:pt x="1095293" y="2072670"/>
                </a:cubicBezTo>
                <a:cubicBezTo>
                  <a:pt x="1088943" y="2021870"/>
                  <a:pt x="1081602" y="1971184"/>
                  <a:pt x="1076243" y="1920270"/>
                </a:cubicBezTo>
                <a:cubicBezTo>
                  <a:pt x="1068901" y="1850517"/>
                  <a:pt x="1064938" y="1780429"/>
                  <a:pt x="1057193" y="1710720"/>
                </a:cubicBezTo>
                <a:cubicBezTo>
                  <a:pt x="1052234" y="1666093"/>
                  <a:pt x="1044493" y="1621820"/>
                  <a:pt x="1038143" y="1577370"/>
                </a:cubicBezTo>
                <a:cubicBezTo>
                  <a:pt x="1044493" y="1374170"/>
                  <a:pt x="1041193" y="1170439"/>
                  <a:pt x="1057193" y="967770"/>
                </a:cubicBezTo>
                <a:cubicBezTo>
                  <a:pt x="1060354" y="927734"/>
                  <a:pt x="1082593" y="891570"/>
                  <a:pt x="1095293" y="853470"/>
                </a:cubicBezTo>
                <a:lnTo>
                  <a:pt x="1133393" y="739170"/>
                </a:lnTo>
                <a:cubicBezTo>
                  <a:pt x="1139743" y="720120"/>
                  <a:pt x="1143463" y="699981"/>
                  <a:pt x="1152443" y="682020"/>
                </a:cubicBezTo>
                <a:cubicBezTo>
                  <a:pt x="1165143" y="656620"/>
                  <a:pt x="1180572" y="632410"/>
                  <a:pt x="1190543" y="605820"/>
                </a:cubicBezTo>
                <a:cubicBezTo>
                  <a:pt x="1195987" y="591304"/>
                  <a:pt x="1215485" y="492208"/>
                  <a:pt x="1228643" y="472470"/>
                </a:cubicBezTo>
                <a:cubicBezTo>
                  <a:pt x="1243587" y="450054"/>
                  <a:pt x="1263064" y="429784"/>
                  <a:pt x="1285793" y="415320"/>
                </a:cubicBezTo>
                <a:cubicBezTo>
                  <a:pt x="1333710" y="384828"/>
                  <a:pt x="1383093" y="352895"/>
                  <a:pt x="1438193" y="339120"/>
                </a:cubicBezTo>
                <a:cubicBezTo>
                  <a:pt x="1676407" y="279567"/>
                  <a:pt x="1380237" y="355679"/>
                  <a:pt x="1571543" y="301020"/>
                </a:cubicBezTo>
                <a:cubicBezTo>
                  <a:pt x="1596717" y="293827"/>
                  <a:pt x="1622665" y="289493"/>
                  <a:pt x="1647743" y="281970"/>
                </a:cubicBezTo>
                <a:cubicBezTo>
                  <a:pt x="1879640" y="212401"/>
                  <a:pt x="1662610" y="268728"/>
                  <a:pt x="1838243" y="224820"/>
                </a:cubicBezTo>
                <a:cubicBezTo>
                  <a:pt x="1825543" y="275620"/>
                  <a:pt x="1823561" y="330385"/>
                  <a:pt x="1800143" y="377220"/>
                </a:cubicBezTo>
                <a:cubicBezTo>
                  <a:pt x="1772883" y="431740"/>
                  <a:pt x="1757008" y="454509"/>
                  <a:pt x="1742993" y="510570"/>
                </a:cubicBezTo>
                <a:cubicBezTo>
                  <a:pt x="1727894" y="570964"/>
                  <a:pt x="1724449" y="623352"/>
                  <a:pt x="1704893" y="682020"/>
                </a:cubicBezTo>
                <a:cubicBezTo>
                  <a:pt x="1687412" y="734462"/>
                  <a:pt x="1661119" y="780915"/>
                  <a:pt x="1647743" y="834420"/>
                </a:cubicBezTo>
                <a:cubicBezTo>
                  <a:pt x="1639890" y="865832"/>
                  <a:pt x="1637212" y="898432"/>
                  <a:pt x="1628693" y="929670"/>
                </a:cubicBezTo>
                <a:cubicBezTo>
                  <a:pt x="1602011" y="1027503"/>
                  <a:pt x="1586579" y="1048325"/>
                  <a:pt x="1552493" y="1139220"/>
                </a:cubicBezTo>
                <a:cubicBezTo>
                  <a:pt x="1510448" y="1251341"/>
                  <a:pt x="1562244" y="1138769"/>
                  <a:pt x="1495343" y="1272570"/>
                </a:cubicBezTo>
                <a:cubicBezTo>
                  <a:pt x="1488993" y="1310670"/>
                  <a:pt x="1484978" y="1349234"/>
                  <a:pt x="1476293" y="1386870"/>
                </a:cubicBezTo>
                <a:cubicBezTo>
                  <a:pt x="1465898" y="1431915"/>
                  <a:pt x="1446227" y="1474695"/>
                  <a:pt x="1438193" y="1520220"/>
                </a:cubicBezTo>
                <a:cubicBezTo>
                  <a:pt x="1382942" y="1833310"/>
                  <a:pt x="1450086" y="1617891"/>
                  <a:pt x="1400093" y="1767870"/>
                </a:cubicBezTo>
                <a:cubicBezTo>
                  <a:pt x="1393743" y="1825020"/>
                  <a:pt x="1390496" y="1882601"/>
                  <a:pt x="1381043" y="1939320"/>
                </a:cubicBezTo>
                <a:cubicBezTo>
                  <a:pt x="1377742" y="1959127"/>
                  <a:pt x="1366349" y="1976868"/>
                  <a:pt x="1361993" y="1996470"/>
                </a:cubicBezTo>
                <a:cubicBezTo>
                  <a:pt x="1353614" y="2034176"/>
                  <a:pt x="1350518" y="2072895"/>
                  <a:pt x="1342943" y="2110770"/>
                </a:cubicBezTo>
                <a:cubicBezTo>
                  <a:pt x="1336901" y="2140979"/>
                  <a:pt x="1318460" y="2212346"/>
                  <a:pt x="1304843" y="2244120"/>
                </a:cubicBezTo>
                <a:cubicBezTo>
                  <a:pt x="1220752" y="2440332"/>
                  <a:pt x="1315364" y="2174457"/>
                  <a:pt x="1228643" y="2434620"/>
                </a:cubicBezTo>
                <a:lnTo>
                  <a:pt x="1209593" y="2491770"/>
                </a:lnTo>
                <a:cubicBezTo>
                  <a:pt x="1246599" y="2639794"/>
                  <a:pt x="1204273" y="2577028"/>
                  <a:pt x="1457243" y="2548920"/>
                </a:cubicBezTo>
                <a:cubicBezTo>
                  <a:pt x="1495632" y="2544655"/>
                  <a:pt x="1533540" y="2536780"/>
                  <a:pt x="1571543" y="2529870"/>
                </a:cubicBezTo>
                <a:cubicBezTo>
                  <a:pt x="1604760" y="2523831"/>
                  <a:pt x="1706301" y="2504001"/>
                  <a:pt x="1742993" y="2491770"/>
                </a:cubicBezTo>
                <a:cubicBezTo>
                  <a:pt x="2055784" y="2387506"/>
                  <a:pt x="1648896" y="2515150"/>
                  <a:pt x="1914443" y="2415570"/>
                </a:cubicBezTo>
                <a:cubicBezTo>
                  <a:pt x="2121943" y="2337757"/>
                  <a:pt x="1854692" y="2464495"/>
                  <a:pt x="2066843" y="2358420"/>
                </a:cubicBezTo>
                <a:cubicBezTo>
                  <a:pt x="2193843" y="2364770"/>
                  <a:pt x="2321752" y="2361023"/>
                  <a:pt x="2447843" y="2377470"/>
                </a:cubicBezTo>
                <a:cubicBezTo>
                  <a:pt x="2470546" y="2380431"/>
                  <a:pt x="2484515" y="2405331"/>
                  <a:pt x="2504993" y="2415570"/>
                </a:cubicBezTo>
                <a:cubicBezTo>
                  <a:pt x="2535579" y="2430863"/>
                  <a:pt x="2569657" y="2438377"/>
                  <a:pt x="2600243" y="2453670"/>
                </a:cubicBezTo>
                <a:cubicBezTo>
                  <a:pt x="2646034" y="2476565"/>
                  <a:pt x="2688649" y="2505355"/>
                  <a:pt x="2733593" y="2529870"/>
                </a:cubicBezTo>
                <a:cubicBezTo>
                  <a:pt x="2758524" y="2543468"/>
                  <a:pt x="2784969" y="2554179"/>
                  <a:pt x="2809793" y="2567970"/>
                </a:cubicBezTo>
                <a:cubicBezTo>
                  <a:pt x="2957068" y="2649790"/>
                  <a:pt x="2866828" y="2615543"/>
                  <a:pt x="3057443" y="2701320"/>
                </a:cubicBezTo>
                <a:cubicBezTo>
                  <a:pt x="3132722" y="2735196"/>
                  <a:pt x="3206669" y="2773892"/>
                  <a:pt x="3286043" y="2796570"/>
                </a:cubicBezTo>
                <a:cubicBezTo>
                  <a:pt x="3363614" y="2818733"/>
                  <a:pt x="3513669" y="2852746"/>
                  <a:pt x="3571793" y="2910870"/>
                </a:cubicBezTo>
                <a:cubicBezTo>
                  <a:pt x="3645132" y="2984209"/>
                  <a:pt x="3613999" y="2945604"/>
                  <a:pt x="3667043" y="3025170"/>
                </a:cubicBezTo>
                <a:cubicBezTo>
                  <a:pt x="3686093" y="3018820"/>
                  <a:pt x="3712521" y="3022460"/>
                  <a:pt x="3724193" y="3006120"/>
                </a:cubicBezTo>
                <a:cubicBezTo>
                  <a:pt x="3747536" y="2973440"/>
                  <a:pt x="3762293" y="2891820"/>
                  <a:pt x="3762293" y="2891820"/>
                </a:cubicBezTo>
                <a:cubicBezTo>
                  <a:pt x="3755943" y="2847370"/>
                  <a:pt x="3759919" y="2800160"/>
                  <a:pt x="3743243" y="2758470"/>
                </a:cubicBezTo>
                <a:cubicBezTo>
                  <a:pt x="3733237" y="2733456"/>
                  <a:pt x="3706789" y="2718567"/>
                  <a:pt x="3686093" y="2701320"/>
                </a:cubicBezTo>
                <a:cubicBezTo>
                  <a:pt x="3629711" y="2654335"/>
                  <a:pt x="3625365" y="2662325"/>
                  <a:pt x="3552743" y="2644170"/>
                </a:cubicBezTo>
                <a:cubicBezTo>
                  <a:pt x="3432093" y="2650520"/>
                  <a:pt x="3311193" y="2653187"/>
                  <a:pt x="3190793" y="2663220"/>
                </a:cubicBezTo>
                <a:cubicBezTo>
                  <a:pt x="3158526" y="2665909"/>
                  <a:pt x="3127700" y="2678487"/>
                  <a:pt x="3095543" y="2682270"/>
                </a:cubicBezTo>
                <a:cubicBezTo>
                  <a:pt x="3019603" y="2691204"/>
                  <a:pt x="2943143" y="2694970"/>
                  <a:pt x="2866943" y="2701320"/>
                </a:cubicBezTo>
                <a:cubicBezTo>
                  <a:pt x="2841543" y="2707670"/>
                  <a:pt x="2815917" y="2713177"/>
                  <a:pt x="2790743" y="2720370"/>
                </a:cubicBezTo>
                <a:cubicBezTo>
                  <a:pt x="2771435" y="2725887"/>
                  <a:pt x="2753074" y="2734550"/>
                  <a:pt x="2733593" y="2739420"/>
                </a:cubicBezTo>
                <a:cubicBezTo>
                  <a:pt x="2702181" y="2747273"/>
                  <a:pt x="2669755" y="2750617"/>
                  <a:pt x="2638343" y="2758470"/>
                </a:cubicBezTo>
                <a:cubicBezTo>
                  <a:pt x="2618862" y="2763340"/>
                  <a:pt x="2600674" y="2772650"/>
                  <a:pt x="2581193" y="2777520"/>
                </a:cubicBezTo>
                <a:cubicBezTo>
                  <a:pt x="2472430" y="2804711"/>
                  <a:pt x="2507522" y="2786286"/>
                  <a:pt x="2409743" y="2815620"/>
                </a:cubicBezTo>
                <a:cubicBezTo>
                  <a:pt x="2371276" y="2827160"/>
                  <a:pt x="2334405" y="2843980"/>
                  <a:pt x="2295443" y="2853720"/>
                </a:cubicBezTo>
                <a:cubicBezTo>
                  <a:pt x="2270043" y="2860070"/>
                  <a:pt x="2243758" y="2863577"/>
                  <a:pt x="2219243" y="2872770"/>
                </a:cubicBezTo>
                <a:cubicBezTo>
                  <a:pt x="2192653" y="2882741"/>
                  <a:pt x="2169984" y="2901890"/>
                  <a:pt x="2143043" y="2910870"/>
                </a:cubicBezTo>
                <a:cubicBezTo>
                  <a:pt x="2112326" y="2921109"/>
                  <a:pt x="2079031" y="2921401"/>
                  <a:pt x="2047793" y="2929920"/>
                </a:cubicBezTo>
                <a:cubicBezTo>
                  <a:pt x="2009047" y="2940487"/>
                  <a:pt x="1971960" y="2956480"/>
                  <a:pt x="1933493" y="2968020"/>
                </a:cubicBezTo>
                <a:cubicBezTo>
                  <a:pt x="1851838" y="2992516"/>
                  <a:pt x="1817861" y="2992703"/>
                  <a:pt x="1723943" y="3006120"/>
                </a:cubicBezTo>
                <a:cubicBezTo>
                  <a:pt x="1359344" y="2992097"/>
                  <a:pt x="1319771" y="3102911"/>
                  <a:pt x="1171493" y="2929920"/>
                </a:cubicBezTo>
                <a:cubicBezTo>
                  <a:pt x="1150830" y="2905814"/>
                  <a:pt x="1131170" y="2880644"/>
                  <a:pt x="1114343" y="2853720"/>
                </a:cubicBezTo>
                <a:cubicBezTo>
                  <a:pt x="1099292" y="2829638"/>
                  <a:pt x="1088943" y="2802920"/>
                  <a:pt x="1076243" y="2777520"/>
                </a:cubicBezTo>
                <a:cubicBezTo>
                  <a:pt x="976771" y="2081219"/>
                  <a:pt x="1024855" y="2516453"/>
                  <a:pt x="1057193" y="1158270"/>
                </a:cubicBezTo>
                <a:cubicBezTo>
                  <a:pt x="1059164" y="1075500"/>
                  <a:pt x="1065974" y="992775"/>
                  <a:pt x="1076243" y="910620"/>
                </a:cubicBezTo>
                <a:cubicBezTo>
                  <a:pt x="1078734" y="890695"/>
                  <a:pt x="1090009" y="872843"/>
                  <a:pt x="1095293" y="853470"/>
                </a:cubicBezTo>
                <a:cubicBezTo>
                  <a:pt x="1109071" y="802952"/>
                  <a:pt x="1116834" y="750746"/>
                  <a:pt x="1133393" y="701070"/>
                </a:cubicBezTo>
                <a:cubicBezTo>
                  <a:pt x="1139743" y="682020"/>
                  <a:pt x="1146926" y="663228"/>
                  <a:pt x="1152443" y="643920"/>
                </a:cubicBezTo>
                <a:cubicBezTo>
                  <a:pt x="1159636" y="618746"/>
                  <a:pt x="1163970" y="592798"/>
                  <a:pt x="1171493" y="567720"/>
                </a:cubicBezTo>
                <a:cubicBezTo>
                  <a:pt x="1183033" y="529253"/>
                  <a:pt x="1199853" y="492382"/>
                  <a:pt x="1209593" y="453420"/>
                </a:cubicBezTo>
                <a:cubicBezTo>
                  <a:pt x="1233513" y="357739"/>
                  <a:pt x="1220364" y="402058"/>
                  <a:pt x="1247693" y="320070"/>
                </a:cubicBezTo>
                <a:cubicBezTo>
                  <a:pt x="1408595" y="346887"/>
                  <a:pt x="1453900" y="350706"/>
                  <a:pt x="1647743" y="415320"/>
                </a:cubicBezTo>
                <a:cubicBezTo>
                  <a:pt x="1685843" y="428020"/>
                  <a:pt x="1725579" y="436590"/>
                  <a:pt x="1762043" y="453420"/>
                </a:cubicBezTo>
                <a:cubicBezTo>
                  <a:pt x="1808526" y="474874"/>
                  <a:pt x="1848533" y="509002"/>
                  <a:pt x="1895393" y="529620"/>
                </a:cubicBezTo>
                <a:cubicBezTo>
                  <a:pt x="2007646" y="579011"/>
                  <a:pt x="2140182" y="589387"/>
                  <a:pt x="2238293" y="662970"/>
                </a:cubicBezTo>
                <a:cubicBezTo>
                  <a:pt x="2263693" y="682020"/>
                  <a:pt x="2288657" y="701666"/>
                  <a:pt x="2314493" y="720120"/>
                </a:cubicBezTo>
                <a:cubicBezTo>
                  <a:pt x="2376046" y="764087"/>
                  <a:pt x="2406026" y="773553"/>
                  <a:pt x="2466893" y="834420"/>
                </a:cubicBezTo>
                <a:cubicBezTo>
                  <a:pt x="2489344" y="856871"/>
                  <a:pt x="2502803" y="887020"/>
                  <a:pt x="2524043" y="910620"/>
                </a:cubicBezTo>
                <a:cubicBezTo>
                  <a:pt x="2560088" y="950670"/>
                  <a:pt x="2597433" y="989854"/>
                  <a:pt x="2638343" y="1024920"/>
                </a:cubicBezTo>
                <a:cubicBezTo>
                  <a:pt x="2698845" y="1076779"/>
                  <a:pt x="2758269" y="1136992"/>
                  <a:pt x="2828843" y="1177320"/>
                </a:cubicBezTo>
                <a:cubicBezTo>
                  <a:pt x="2853499" y="1191409"/>
                  <a:pt x="2878538" y="1205226"/>
                  <a:pt x="2905043" y="1215420"/>
                </a:cubicBezTo>
                <a:cubicBezTo>
                  <a:pt x="2961269" y="1237045"/>
                  <a:pt x="3076493" y="1272570"/>
                  <a:pt x="3076493" y="1272570"/>
                </a:cubicBezTo>
                <a:cubicBezTo>
                  <a:pt x="3063793" y="1304320"/>
                  <a:pt x="3050400" y="1335801"/>
                  <a:pt x="3038393" y="1367820"/>
                </a:cubicBezTo>
                <a:cubicBezTo>
                  <a:pt x="3031342" y="1386622"/>
                  <a:pt x="3032566" y="1409858"/>
                  <a:pt x="3019343" y="1424970"/>
                </a:cubicBezTo>
                <a:cubicBezTo>
                  <a:pt x="2967517" y="1484200"/>
                  <a:pt x="2816049" y="1583767"/>
                  <a:pt x="2752643" y="1615470"/>
                </a:cubicBezTo>
                <a:cubicBezTo>
                  <a:pt x="2727243" y="1628170"/>
                  <a:pt x="2704290" y="1648001"/>
                  <a:pt x="2676443" y="1653570"/>
                </a:cubicBezTo>
                <a:cubicBezTo>
                  <a:pt x="2607667" y="1667325"/>
                  <a:pt x="2536551" y="1664425"/>
                  <a:pt x="2466893" y="1672620"/>
                </a:cubicBezTo>
                <a:cubicBezTo>
                  <a:pt x="2428532" y="1677133"/>
                  <a:pt x="2390693" y="1685320"/>
                  <a:pt x="2352593" y="1691670"/>
                </a:cubicBezTo>
                <a:lnTo>
                  <a:pt x="1857293" y="1653570"/>
                </a:lnTo>
                <a:cubicBezTo>
                  <a:pt x="1765288" y="1644666"/>
                  <a:pt x="1676818" y="1603901"/>
                  <a:pt x="1590593" y="1577370"/>
                </a:cubicBezTo>
                <a:cubicBezTo>
                  <a:pt x="1565569" y="1569670"/>
                  <a:pt x="1539471" y="1565843"/>
                  <a:pt x="1514393" y="1558320"/>
                </a:cubicBezTo>
                <a:cubicBezTo>
                  <a:pt x="1282496" y="1488751"/>
                  <a:pt x="1499526" y="1545078"/>
                  <a:pt x="1323893" y="1501170"/>
                </a:cubicBezTo>
                <a:cubicBezTo>
                  <a:pt x="1285793" y="1475770"/>
                  <a:pt x="1254494" y="1433950"/>
                  <a:pt x="1209593" y="1424970"/>
                </a:cubicBezTo>
                <a:cubicBezTo>
                  <a:pt x="1059336" y="1394919"/>
                  <a:pt x="924382" y="1380879"/>
                  <a:pt x="790493" y="1291620"/>
                </a:cubicBezTo>
                <a:cubicBezTo>
                  <a:pt x="771443" y="1278920"/>
                  <a:pt x="754265" y="1262819"/>
                  <a:pt x="733343" y="1253520"/>
                </a:cubicBezTo>
                <a:cubicBezTo>
                  <a:pt x="696643" y="1237209"/>
                  <a:pt x="619043" y="1215420"/>
                  <a:pt x="619043" y="1215420"/>
                </a:cubicBezTo>
                <a:cubicBezTo>
                  <a:pt x="504743" y="1228120"/>
                  <a:pt x="386722" y="1221926"/>
                  <a:pt x="276143" y="1253520"/>
                </a:cubicBezTo>
                <a:cubicBezTo>
                  <a:pt x="245615" y="1262242"/>
                  <a:pt x="234991" y="1302295"/>
                  <a:pt x="218993" y="1329720"/>
                </a:cubicBezTo>
                <a:cubicBezTo>
                  <a:pt x="166317" y="1420022"/>
                  <a:pt x="126721" y="1519621"/>
                  <a:pt x="85643" y="1615470"/>
                </a:cubicBezTo>
                <a:cubicBezTo>
                  <a:pt x="98343" y="1742470"/>
                  <a:pt x="101874" y="1870724"/>
                  <a:pt x="123743" y="1996470"/>
                </a:cubicBezTo>
                <a:cubicBezTo>
                  <a:pt x="127666" y="2019027"/>
                  <a:pt x="147540" y="2035742"/>
                  <a:pt x="161843" y="2053620"/>
                </a:cubicBezTo>
                <a:cubicBezTo>
                  <a:pt x="198415" y="2099335"/>
                  <a:pt x="239071" y="2141659"/>
                  <a:pt x="276143" y="2186970"/>
                </a:cubicBezTo>
                <a:cubicBezTo>
                  <a:pt x="296248" y="2211543"/>
                  <a:pt x="308902" y="2242844"/>
                  <a:pt x="333293" y="2263170"/>
                </a:cubicBezTo>
                <a:cubicBezTo>
                  <a:pt x="400057" y="2318807"/>
                  <a:pt x="554885" y="2408284"/>
                  <a:pt x="638093" y="2453670"/>
                </a:cubicBezTo>
                <a:cubicBezTo>
                  <a:pt x="663024" y="2467268"/>
                  <a:pt x="689637" y="2477681"/>
                  <a:pt x="714293" y="2491770"/>
                </a:cubicBezTo>
                <a:cubicBezTo>
                  <a:pt x="932436" y="2616423"/>
                  <a:pt x="592191" y="2429419"/>
                  <a:pt x="828593" y="2587020"/>
                </a:cubicBezTo>
                <a:cubicBezTo>
                  <a:pt x="845301" y="2598159"/>
                  <a:pt x="867782" y="2597090"/>
                  <a:pt x="885743" y="2606070"/>
                </a:cubicBezTo>
                <a:cubicBezTo>
                  <a:pt x="906221" y="2616309"/>
                  <a:pt x="922415" y="2633931"/>
                  <a:pt x="942893" y="2644170"/>
                </a:cubicBezTo>
                <a:cubicBezTo>
                  <a:pt x="994354" y="2669901"/>
                  <a:pt x="1061663" y="2670563"/>
                  <a:pt x="1114343" y="2682270"/>
                </a:cubicBezTo>
                <a:cubicBezTo>
                  <a:pt x="1133945" y="2686626"/>
                  <a:pt x="1152443" y="2694970"/>
                  <a:pt x="1171493" y="2701320"/>
                </a:cubicBezTo>
                <a:cubicBezTo>
                  <a:pt x="1273093" y="2694970"/>
                  <a:pt x="1375166" y="2693939"/>
                  <a:pt x="1476293" y="2682270"/>
                </a:cubicBezTo>
                <a:cubicBezTo>
                  <a:pt x="1577042" y="2670645"/>
                  <a:pt x="1700959" y="2636588"/>
                  <a:pt x="1800143" y="2606070"/>
                </a:cubicBezTo>
                <a:cubicBezTo>
                  <a:pt x="1838528" y="2594259"/>
                  <a:pt x="1875062" y="2575846"/>
                  <a:pt x="1914443" y="2567970"/>
                </a:cubicBezTo>
                <a:cubicBezTo>
                  <a:pt x="2049074" y="2541044"/>
                  <a:pt x="1978976" y="2559159"/>
                  <a:pt x="2123993" y="2510820"/>
                </a:cubicBezTo>
                <a:cubicBezTo>
                  <a:pt x="2308143" y="2523520"/>
                  <a:pt x="2494488" y="2517855"/>
                  <a:pt x="2676443" y="2548920"/>
                </a:cubicBezTo>
                <a:cubicBezTo>
                  <a:pt x="2757816" y="2562813"/>
                  <a:pt x="2824958" y="2624149"/>
                  <a:pt x="2905043" y="2644170"/>
                </a:cubicBezTo>
                <a:cubicBezTo>
                  <a:pt x="2955843" y="2656870"/>
                  <a:pt x="3008130" y="2664658"/>
                  <a:pt x="3057443" y="2682270"/>
                </a:cubicBezTo>
                <a:cubicBezTo>
                  <a:pt x="3097558" y="2696597"/>
                  <a:pt x="3134506" y="2718733"/>
                  <a:pt x="3171743" y="2739420"/>
                </a:cubicBezTo>
                <a:cubicBezTo>
                  <a:pt x="3191757" y="2750539"/>
                  <a:pt x="3207759" y="2768714"/>
                  <a:pt x="3228893" y="2777520"/>
                </a:cubicBezTo>
                <a:cubicBezTo>
                  <a:pt x="3360456" y="2832338"/>
                  <a:pt x="3370031" y="2824671"/>
                  <a:pt x="3476543" y="2853720"/>
                </a:cubicBezTo>
                <a:cubicBezTo>
                  <a:pt x="3521143" y="2865884"/>
                  <a:pt x="3565443" y="2879120"/>
                  <a:pt x="3609893" y="2891820"/>
                </a:cubicBezTo>
                <a:cubicBezTo>
                  <a:pt x="3628943" y="2904520"/>
                  <a:pt x="3646255" y="2920326"/>
                  <a:pt x="3667043" y="2929920"/>
                </a:cubicBezTo>
                <a:cubicBezTo>
                  <a:pt x="3943778" y="3057644"/>
                  <a:pt x="3769288" y="2952468"/>
                  <a:pt x="4028993" y="3082320"/>
                </a:cubicBezTo>
                <a:cubicBezTo>
                  <a:pt x="4062111" y="3098879"/>
                  <a:pt x="4091125" y="3122911"/>
                  <a:pt x="4124243" y="3139470"/>
                </a:cubicBezTo>
                <a:cubicBezTo>
                  <a:pt x="4142204" y="3148450"/>
                  <a:pt x="4162749" y="3151062"/>
                  <a:pt x="4181393" y="3158520"/>
                </a:cubicBezTo>
                <a:cubicBezTo>
                  <a:pt x="4398260" y="3245267"/>
                  <a:pt x="4241850" y="3191372"/>
                  <a:pt x="4371893" y="3234720"/>
                </a:cubicBezTo>
                <a:cubicBezTo>
                  <a:pt x="4441743" y="3228370"/>
                  <a:pt x="4516321" y="3241719"/>
                  <a:pt x="4581443" y="3215670"/>
                </a:cubicBezTo>
                <a:cubicBezTo>
                  <a:pt x="4619195" y="3200569"/>
                  <a:pt x="4633247" y="3152948"/>
                  <a:pt x="4657643" y="3120420"/>
                </a:cubicBezTo>
                <a:cubicBezTo>
                  <a:pt x="4701958" y="3061334"/>
                  <a:pt x="4692821" y="3072035"/>
                  <a:pt x="4714793" y="3006120"/>
                </a:cubicBezTo>
                <a:cubicBezTo>
                  <a:pt x="4708443" y="2961670"/>
                  <a:pt x="4705839" y="2916521"/>
                  <a:pt x="4695743" y="2872770"/>
                </a:cubicBezTo>
                <a:cubicBezTo>
                  <a:pt x="4686712" y="2833638"/>
                  <a:pt x="4671151" y="2796291"/>
                  <a:pt x="4657643" y="2758470"/>
                </a:cubicBezTo>
                <a:cubicBezTo>
                  <a:pt x="4611688" y="2629796"/>
                  <a:pt x="4592028" y="2601138"/>
                  <a:pt x="4562393" y="2472720"/>
                </a:cubicBezTo>
                <a:cubicBezTo>
                  <a:pt x="4559723" y="2461150"/>
                  <a:pt x="4532725" y="2283407"/>
                  <a:pt x="4524293" y="2263170"/>
                </a:cubicBezTo>
                <a:cubicBezTo>
                  <a:pt x="4504602" y="2215913"/>
                  <a:pt x="4484294" y="2166021"/>
                  <a:pt x="4448093" y="2129820"/>
                </a:cubicBezTo>
                <a:cubicBezTo>
                  <a:pt x="4224080" y="1905807"/>
                  <a:pt x="4246529" y="2027932"/>
                  <a:pt x="3971843" y="1863120"/>
                </a:cubicBezTo>
                <a:cubicBezTo>
                  <a:pt x="3908343" y="1825020"/>
                  <a:pt x="3841602" y="1791862"/>
                  <a:pt x="3781343" y="1748820"/>
                </a:cubicBezTo>
                <a:cubicBezTo>
                  <a:pt x="3736893" y="1717070"/>
                  <a:pt x="3691693" y="1686345"/>
                  <a:pt x="3647993" y="1653570"/>
                </a:cubicBezTo>
                <a:cubicBezTo>
                  <a:pt x="3466988" y="1517816"/>
                  <a:pt x="3624795" y="1625405"/>
                  <a:pt x="3495593" y="1539270"/>
                </a:cubicBezTo>
                <a:cubicBezTo>
                  <a:pt x="3482893" y="1520220"/>
                  <a:pt x="3470801" y="1500751"/>
                  <a:pt x="3457493" y="1482120"/>
                </a:cubicBezTo>
                <a:cubicBezTo>
                  <a:pt x="3439039" y="1456284"/>
                  <a:pt x="3416095" y="1433487"/>
                  <a:pt x="3400343" y="1405920"/>
                </a:cubicBezTo>
                <a:cubicBezTo>
                  <a:pt x="3389462" y="1386878"/>
                  <a:pt x="3364717" y="1286179"/>
                  <a:pt x="3362243" y="1272570"/>
                </a:cubicBezTo>
                <a:cubicBezTo>
                  <a:pt x="3340738" y="1154291"/>
                  <a:pt x="3350467" y="1149268"/>
                  <a:pt x="3324143" y="1043970"/>
                </a:cubicBezTo>
                <a:cubicBezTo>
                  <a:pt x="3319273" y="1024489"/>
                  <a:pt x="3316232" y="1003528"/>
                  <a:pt x="3305093" y="986820"/>
                </a:cubicBezTo>
                <a:cubicBezTo>
                  <a:pt x="3264932" y="926579"/>
                  <a:pt x="3211904" y="875611"/>
                  <a:pt x="3171743" y="815370"/>
                </a:cubicBezTo>
                <a:cubicBezTo>
                  <a:pt x="3120943" y="739170"/>
                  <a:pt x="3084101" y="651528"/>
                  <a:pt x="3019343" y="586770"/>
                </a:cubicBezTo>
                <a:cubicBezTo>
                  <a:pt x="3000293" y="567720"/>
                  <a:pt x="2979440" y="550316"/>
                  <a:pt x="2962193" y="529620"/>
                </a:cubicBezTo>
                <a:cubicBezTo>
                  <a:pt x="2947536" y="512031"/>
                  <a:pt x="2940282" y="488659"/>
                  <a:pt x="2924093" y="472470"/>
                </a:cubicBezTo>
                <a:cubicBezTo>
                  <a:pt x="2878331" y="426708"/>
                  <a:pt x="2864021" y="438561"/>
                  <a:pt x="2809793" y="415320"/>
                </a:cubicBezTo>
                <a:cubicBezTo>
                  <a:pt x="2613581" y="331229"/>
                  <a:pt x="2879456" y="425841"/>
                  <a:pt x="2619293" y="339120"/>
                </a:cubicBezTo>
                <a:lnTo>
                  <a:pt x="2562143" y="320070"/>
                </a:lnTo>
                <a:cubicBezTo>
                  <a:pt x="2543093" y="313720"/>
                  <a:pt x="2521701" y="312159"/>
                  <a:pt x="2504993" y="301020"/>
                </a:cubicBezTo>
                <a:cubicBezTo>
                  <a:pt x="2485943" y="288320"/>
                  <a:pt x="2467722" y="274279"/>
                  <a:pt x="2447843" y="262920"/>
                </a:cubicBezTo>
                <a:cubicBezTo>
                  <a:pt x="2393767" y="232019"/>
                  <a:pt x="2286410" y="186917"/>
                  <a:pt x="2238293" y="167670"/>
                </a:cubicBezTo>
                <a:cubicBezTo>
                  <a:pt x="2195151" y="150413"/>
                  <a:pt x="2067236" y="116353"/>
                  <a:pt x="2047793" y="110520"/>
                </a:cubicBezTo>
                <a:cubicBezTo>
                  <a:pt x="2028559" y="104750"/>
                  <a:pt x="2010245" y="95826"/>
                  <a:pt x="1990643" y="91470"/>
                </a:cubicBezTo>
                <a:cubicBezTo>
                  <a:pt x="1952937" y="83091"/>
                  <a:pt x="1914111" y="80513"/>
                  <a:pt x="1876343" y="72420"/>
                </a:cubicBezTo>
                <a:cubicBezTo>
                  <a:pt x="1825142" y="61448"/>
                  <a:pt x="1775290" y="44589"/>
                  <a:pt x="1723943" y="34320"/>
                </a:cubicBezTo>
                <a:lnTo>
                  <a:pt x="1628693" y="15270"/>
                </a:lnTo>
                <a:cubicBezTo>
                  <a:pt x="1552222" y="18001"/>
                  <a:pt x="1145057" y="-53544"/>
                  <a:pt x="1000043" y="91470"/>
                </a:cubicBezTo>
                <a:cubicBezTo>
                  <a:pt x="967664" y="123849"/>
                  <a:pt x="938323" y="162329"/>
                  <a:pt x="923843" y="205770"/>
                </a:cubicBezTo>
                <a:lnTo>
                  <a:pt x="904793" y="262920"/>
                </a:lnTo>
                <a:cubicBezTo>
                  <a:pt x="922543" y="759914"/>
                  <a:pt x="936927" y="768532"/>
                  <a:pt x="904793" y="1234470"/>
                </a:cubicBezTo>
                <a:cubicBezTo>
                  <a:pt x="892420" y="1413885"/>
                  <a:pt x="892770" y="1288572"/>
                  <a:pt x="866693" y="1405920"/>
                </a:cubicBezTo>
                <a:cubicBezTo>
                  <a:pt x="756059" y="1903773"/>
                  <a:pt x="969498" y="1032799"/>
                  <a:pt x="809543" y="1672620"/>
                </a:cubicBezTo>
                <a:cubicBezTo>
                  <a:pt x="803193" y="1742470"/>
                  <a:pt x="800412" y="1812737"/>
                  <a:pt x="790493" y="1882170"/>
                </a:cubicBezTo>
                <a:cubicBezTo>
                  <a:pt x="786040" y="1913341"/>
                  <a:pt x="757684" y="1976998"/>
                  <a:pt x="733343" y="1996470"/>
                </a:cubicBezTo>
                <a:cubicBezTo>
                  <a:pt x="717663" y="2009014"/>
                  <a:pt x="696232" y="2014227"/>
                  <a:pt x="676193" y="2015520"/>
                </a:cubicBezTo>
                <a:cubicBezTo>
                  <a:pt x="498649" y="2026974"/>
                  <a:pt x="320593" y="2028220"/>
                  <a:pt x="142793" y="2034570"/>
                </a:cubicBezTo>
                <a:cubicBezTo>
                  <a:pt x="149143" y="2072670"/>
                  <a:pt x="150744" y="2111873"/>
                  <a:pt x="161843" y="2148870"/>
                </a:cubicBezTo>
                <a:cubicBezTo>
                  <a:pt x="170003" y="2176070"/>
                  <a:pt x="181960" y="2203091"/>
                  <a:pt x="199943" y="2225070"/>
                </a:cubicBezTo>
                <a:cubicBezTo>
                  <a:pt x="380883" y="2446218"/>
                  <a:pt x="356126" y="2359562"/>
                  <a:pt x="714293" y="2377470"/>
                </a:cubicBezTo>
                <a:cubicBezTo>
                  <a:pt x="739693" y="2383820"/>
                  <a:pt x="765655" y="2388241"/>
                  <a:pt x="790493" y="2396520"/>
                </a:cubicBezTo>
                <a:cubicBezTo>
                  <a:pt x="822934" y="2407334"/>
                  <a:pt x="852863" y="2425226"/>
                  <a:pt x="885743" y="2434620"/>
                </a:cubicBezTo>
                <a:cubicBezTo>
                  <a:pt x="942035" y="2450703"/>
                  <a:pt x="1000043" y="2460020"/>
                  <a:pt x="1057193" y="2472720"/>
                </a:cubicBezTo>
                <a:cubicBezTo>
                  <a:pt x="1228643" y="2466370"/>
                  <a:pt x="1400773" y="2470196"/>
                  <a:pt x="1571543" y="2453670"/>
                </a:cubicBezTo>
                <a:cubicBezTo>
                  <a:pt x="1620940" y="2448890"/>
                  <a:pt x="1702205" y="2373184"/>
                  <a:pt x="1723943" y="2339370"/>
                </a:cubicBezTo>
                <a:cubicBezTo>
                  <a:pt x="1766619" y="2272984"/>
                  <a:pt x="1814152" y="2176037"/>
                  <a:pt x="1838243" y="2091720"/>
                </a:cubicBezTo>
                <a:cubicBezTo>
                  <a:pt x="1845436" y="2066546"/>
                  <a:pt x="1848100" y="2040035"/>
                  <a:pt x="1857293" y="2015520"/>
                </a:cubicBezTo>
                <a:cubicBezTo>
                  <a:pt x="1878010" y="1960275"/>
                  <a:pt x="1901910" y="1929544"/>
                  <a:pt x="1933493" y="1882170"/>
                </a:cubicBezTo>
                <a:cubicBezTo>
                  <a:pt x="1955606" y="1793719"/>
                  <a:pt x="1949651" y="1802951"/>
                  <a:pt x="1990643" y="1710720"/>
                </a:cubicBezTo>
                <a:cubicBezTo>
                  <a:pt x="2014290" y="1657515"/>
                  <a:pt x="2033804" y="1609926"/>
                  <a:pt x="2085893" y="1577370"/>
                </a:cubicBezTo>
                <a:cubicBezTo>
                  <a:pt x="2114891" y="1559246"/>
                  <a:pt x="2149124" y="1551277"/>
                  <a:pt x="2181143" y="1539270"/>
                </a:cubicBezTo>
                <a:cubicBezTo>
                  <a:pt x="2265884" y="1507492"/>
                  <a:pt x="2235898" y="1524509"/>
                  <a:pt x="2352593" y="1501170"/>
                </a:cubicBezTo>
                <a:cubicBezTo>
                  <a:pt x="2378266" y="1496035"/>
                  <a:pt x="2403393" y="1488470"/>
                  <a:pt x="2428793" y="1482120"/>
                </a:cubicBezTo>
                <a:lnTo>
                  <a:pt x="3171743" y="1501170"/>
                </a:lnTo>
                <a:cubicBezTo>
                  <a:pt x="3213538" y="1505919"/>
                  <a:pt x="3287600" y="1607113"/>
                  <a:pt x="3324143" y="1634520"/>
                </a:cubicBezTo>
                <a:cubicBezTo>
                  <a:pt x="3400292" y="1691632"/>
                  <a:pt x="3419602" y="1686346"/>
                  <a:pt x="3495593" y="1729770"/>
                </a:cubicBezTo>
                <a:cubicBezTo>
                  <a:pt x="3515472" y="1741129"/>
                  <a:pt x="3533693" y="1755170"/>
                  <a:pt x="3552743" y="1767870"/>
                </a:cubicBezTo>
                <a:cubicBezTo>
                  <a:pt x="3584326" y="1815244"/>
                  <a:pt x="3608226" y="1845975"/>
                  <a:pt x="3628943" y="1901220"/>
                </a:cubicBezTo>
                <a:cubicBezTo>
                  <a:pt x="3655175" y="1971173"/>
                  <a:pt x="3632045" y="1980522"/>
                  <a:pt x="3686093" y="2034570"/>
                </a:cubicBezTo>
                <a:cubicBezTo>
                  <a:pt x="3731855" y="2080332"/>
                  <a:pt x="3746165" y="2068479"/>
                  <a:pt x="3800393" y="2091720"/>
                </a:cubicBezTo>
                <a:cubicBezTo>
                  <a:pt x="3826495" y="2102907"/>
                  <a:pt x="3850643" y="2118286"/>
                  <a:pt x="3876593" y="2129820"/>
                </a:cubicBezTo>
                <a:cubicBezTo>
                  <a:pt x="3907842" y="2143708"/>
                  <a:pt x="3941823" y="2151545"/>
                  <a:pt x="3971843" y="2167920"/>
                </a:cubicBezTo>
                <a:cubicBezTo>
                  <a:pt x="4012042" y="2189847"/>
                  <a:pt x="4041720" y="2233014"/>
                  <a:pt x="4086143" y="2244120"/>
                </a:cubicBezTo>
                <a:cubicBezTo>
                  <a:pt x="4224810" y="2278787"/>
                  <a:pt x="4099775" y="2243882"/>
                  <a:pt x="4257593" y="2301270"/>
                </a:cubicBezTo>
                <a:cubicBezTo>
                  <a:pt x="4359628" y="2338374"/>
                  <a:pt x="4357120" y="2335677"/>
                  <a:pt x="4448093" y="2358420"/>
                </a:cubicBezTo>
                <a:cubicBezTo>
                  <a:pt x="4524841" y="2324310"/>
                  <a:pt x="4626721" y="2303598"/>
                  <a:pt x="4676693" y="2225070"/>
                </a:cubicBezTo>
                <a:cubicBezTo>
                  <a:pt x="4707185" y="2177153"/>
                  <a:pt x="4752893" y="2072670"/>
                  <a:pt x="4752893" y="2072670"/>
                </a:cubicBezTo>
                <a:cubicBezTo>
                  <a:pt x="4733843" y="1983770"/>
                  <a:pt x="4733365" y="1888739"/>
                  <a:pt x="4695743" y="1805970"/>
                </a:cubicBezTo>
                <a:cubicBezTo>
                  <a:pt x="4654286" y="1714765"/>
                  <a:pt x="4383236" y="1497169"/>
                  <a:pt x="4333793" y="1463070"/>
                </a:cubicBezTo>
                <a:cubicBezTo>
                  <a:pt x="4230693" y="1391966"/>
                  <a:pt x="4120546" y="1331328"/>
                  <a:pt x="4009943" y="1272570"/>
                </a:cubicBezTo>
                <a:cubicBezTo>
                  <a:pt x="3886617" y="1207053"/>
                  <a:pt x="3713397" y="1129271"/>
                  <a:pt x="3571793" y="1082070"/>
                </a:cubicBezTo>
                <a:cubicBezTo>
                  <a:pt x="3546955" y="1073791"/>
                  <a:pt x="3520993" y="1069370"/>
                  <a:pt x="3495593" y="1063020"/>
                </a:cubicBezTo>
                <a:cubicBezTo>
                  <a:pt x="3432093" y="1082070"/>
                  <a:pt x="3366647" y="1095548"/>
                  <a:pt x="3305093" y="1120170"/>
                </a:cubicBezTo>
                <a:cubicBezTo>
                  <a:pt x="3236312" y="1147683"/>
                  <a:pt x="3212144" y="1182391"/>
                  <a:pt x="3152693" y="1215420"/>
                </a:cubicBezTo>
                <a:cubicBezTo>
                  <a:pt x="3115456" y="1236107"/>
                  <a:pt x="3073290" y="1248142"/>
                  <a:pt x="3038393" y="1272570"/>
                </a:cubicBezTo>
                <a:cubicBezTo>
                  <a:pt x="3008965" y="1293169"/>
                  <a:pt x="2990930" y="1327217"/>
                  <a:pt x="2962193" y="1348770"/>
                </a:cubicBezTo>
                <a:cubicBezTo>
                  <a:pt x="2939475" y="1365809"/>
                  <a:pt x="2909101" y="1370364"/>
                  <a:pt x="2885993" y="1386870"/>
                </a:cubicBezTo>
                <a:cubicBezTo>
                  <a:pt x="2864070" y="1402529"/>
                  <a:pt x="2844502" y="1422097"/>
                  <a:pt x="2828843" y="1444020"/>
                </a:cubicBezTo>
                <a:cubicBezTo>
                  <a:pt x="2769893" y="1526551"/>
                  <a:pt x="2804664" y="1579568"/>
                  <a:pt x="2676443" y="1634520"/>
                </a:cubicBezTo>
                <a:cubicBezTo>
                  <a:pt x="2606191" y="1664628"/>
                  <a:pt x="2505916" y="1711972"/>
                  <a:pt x="2428793" y="1729770"/>
                </a:cubicBezTo>
                <a:cubicBezTo>
                  <a:pt x="2385042" y="1739866"/>
                  <a:pt x="2339893" y="1742470"/>
                  <a:pt x="2295443" y="1748820"/>
                </a:cubicBezTo>
                <a:cubicBezTo>
                  <a:pt x="2181143" y="1742470"/>
                  <a:pt x="2065173" y="1750248"/>
                  <a:pt x="1952543" y="1729770"/>
                </a:cubicBezTo>
                <a:cubicBezTo>
                  <a:pt x="1921305" y="1724090"/>
                  <a:pt x="1893591" y="1699276"/>
                  <a:pt x="1876343" y="1672620"/>
                </a:cubicBezTo>
                <a:cubicBezTo>
                  <a:pt x="1822348" y="1589172"/>
                  <a:pt x="1788969" y="1494041"/>
                  <a:pt x="1742993" y="1405920"/>
                </a:cubicBezTo>
                <a:cubicBezTo>
                  <a:pt x="1464744" y="872610"/>
                  <a:pt x="1782736" y="1504456"/>
                  <a:pt x="1590593" y="1120170"/>
                </a:cubicBezTo>
                <a:cubicBezTo>
                  <a:pt x="1692193" y="1101120"/>
                  <a:pt x="1792628" y="1074190"/>
                  <a:pt x="1895393" y="1063020"/>
                </a:cubicBezTo>
                <a:cubicBezTo>
                  <a:pt x="2085198" y="1042389"/>
                  <a:pt x="2279678" y="1062363"/>
                  <a:pt x="2466893" y="1024920"/>
                </a:cubicBezTo>
                <a:cubicBezTo>
                  <a:pt x="2539508" y="1010397"/>
                  <a:pt x="2657393" y="910620"/>
                  <a:pt x="2657393" y="910620"/>
                </a:cubicBezTo>
                <a:cubicBezTo>
                  <a:pt x="2670093" y="885220"/>
                  <a:pt x="2678454" y="857138"/>
                  <a:pt x="2695493" y="834420"/>
                </a:cubicBezTo>
                <a:cubicBezTo>
                  <a:pt x="2737772" y="778048"/>
                  <a:pt x="2792782" y="742403"/>
                  <a:pt x="2847893" y="701070"/>
                </a:cubicBezTo>
                <a:cubicBezTo>
                  <a:pt x="2822493" y="682020"/>
                  <a:pt x="2800597" y="657058"/>
                  <a:pt x="2771693" y="643920"/>
                </a:cubicBezTo>
                <a:cubicBezTo>
                  <a:pt x="2729608" y="624790"/>
                  <a:pt x="2683075" y="617489"/>
                  <a:pt x="2638343" y="605820"/>
                </a:cubicBezTo>
                <a:cubicBezTo>
                  <a:pt x="2537007" y="579385"/>
                  <a:pt x="2429802" y="570874"/>
                  <a:pt x="2333543" y="529620"/>
                </a:cubicBezTo>
                <a:cubicBezTo>
                  <a:pt x="2163279" y="456650"/>
                  <a:pt x="2246071" y="487763"/>
                  <a:pt x="2085893" y="434370"/>
                </a:cubicBezTo>
                <a:lnTo>
                  <a:pt x="523793" y="453420"/>
                </a:lnTo>
                <a:cubicBezTo>
                  <a:pt x="480844" y="455441"/>
                  <a:pt x="442556" y="565751"/>
                  <a:pt x="428543" y="586770"/>
                </a:cubicBezTo>
                <a:cubicBezTo>
                  <a:pt x="405989" y="620601"/>
                  <a:pt x="376739" y="649492"/>
                  <a:pt x="352343" y="682020"/>
                </a:cubicBezTo>
                <a:cubicBezTo>
                  <a:pt x="338606" y="700336"/>
                  <a:pt x="327551" y="720539"/>
                  <a:pt x="314243" y="739170"/>
                </a:cubicBezTo>
                <a:cubicBezTo>
                  <a:pt x="295789" y="765006"/>
                  <a:pt x="273920" y="788446"/>
                  <a:pt x="257093" y="815370"/>
                </a:cubicBezTo>
                <a:cubicBezTo>
                  <a:pt x="242042" y="839452"/>
                  <a:pt x="233604" y="867219"/>
                  <a:pt x="218993" y="891570"/>
                </a:cubicBezTo>
                <a:cubicBezTo>
                  <a:pt x="120737" y="1055330"/>
                  <a:pt x="162061" y="948067"/>
                  <a:pt x="123743" y="1063020"/>
                </a:cubicBezTo>
                <a:cubicBezTo>
                  <a:pt x="130093" y="1094770"/>
                  <a:pt x="129643" y="1128682"/>
                  <a:pt x="142793" y="1158270"/>
                </a:cubicBezTo>
                <a:cubicBezTo>
                  <a:pt x="170039" y="1219574"/>
                  <a:pt x="268745" y="1299388"/>
                  <a:pt x="314243" y="1329720"/>
                </a:cubicBezTo>
                <a:cubicBezTo>
                  <a:pt x="330951" y="1340859"/>
                  <a:pt x="353432" y="1339790"/>
                  <a:pt x="371393" y="1348770"/>
                </a:cubicBezTo>
                <a:cubicBezTo>
                  <a:pt x="391871" y="1359009"/>
                  <a:pt x="408065" y="1376631"/>
                  <a:pt x="428543" y="1386870"/>
                </a:cubicBezTo>
                <a:cubicBezTo>
                  <a:pt x="586284" y="1465740"/>
                  <a:pt x="379059" y="1334831"/>
                  <a:pt x="542843" y="1444020"/>
                </a:cubicBezTo>
                <a:cubicBezTo>
                  <a:pt x="555543" y="1463070"/>
                  <a:pt x="565732" y="1484058"/>
                  <a:pt x="580943" y="1501170"/>
                </a:cubicBezTo>
                <a:cubicBezTo>
                  <a:pt x="616740" y="1541442"/>
                  <a:pt x="695243" y="1615470"/>
                  <a:pt x="695243" y="1615470"/>
                </a:cubicBezTo>
                <a:lnTo>
                  <a:pt x="733343" y="1729770"/>
                </a:lnTo>
                <a:cubicBezTo>
                  <a:pt x="739693" y="1748820"/>
                  <a:pt x="747523" y="1767439"/>
                  <a:pt x="752393" y="1786920"/>
                </a:cubicBezTo>
                <a:lnTo>
                  <a:pt x="771443" y="1863120"/>
                </a:lnTo>
                <a:cubicBezTo>
                  <a:pt x="765093" y="1945670"/>
                  <a:pt x="773726" y="2030772"/>
                  <a:pt x="752393" y="2110770"/>
                </a:cubicBezTo>
                <a:cubicBezTo>
                  <a:pt x="746494" y="2132892"/>
                  <a:pt x="718099" y="2147526"/>
                  <a:pt x="695243" y="2148870"/>
                </a:cubicBezTo>
                <a:cubicBezTo>
                  <a:pt x="606270" y="2154104"/>
                  <a:pt x="517443" y="2136170"/>
                  <a:pt x="428543" y="2129820"/>
                </a:cubicBezTo>
                <a:cubicBezTo>
                  <a:pt x="253743" y="2071553"/>
                  <a:pt x="525854" y="2168950"/>
                  <a:pt x="295193" y="2053620"/>
                </a:cubicBezTo>
                <a:cubicBezTo>
                  <a:pt x="271775" y="2041911"/>
                  <a:pt x="244071" y="2042093"/>
                  <a:pt x="218993" y="2034570"/>
                </a:cubicBezTo>
                <a:cubicBezTo>
                  <a:pt x="180526" y="2023030"/>
                  <a:pt x="142793" y="2009170"/>
                  <a:pt x="104693" y="1996470"/>
                </a:cubicBezTo>
                <a:lnTo>
                  <a:pt x="47543" y="1977420"/>
                </a:lnTo>
                <a:cubicBezTo>
                  <a:pt x="41193" y="1952020"/>
                  <a:pt x="33628" y="1926893"/>
                  <a:pt x="28493" y="1901220"/>
                </a:cubicBezTo>
                <a:cubicBezTo>
                  <a:pt x="-10222" y="1707646"/>
                  <a:pt x="-8768" y="1579786"/>
                  <a:pt x="28493" y="1348770"/>
                </a:cubicBezTo>
                <a:cubicBezTo>
                  <a:pt x="37537" y="1292699"/>
                  <a:pt x="104693" y="1196370"/>
                  <a:pt x="104693" y="1196370"/>
                </a:cubicBezTo>
                <a:cubicBezTo>
                  <a:pt x="127497" y="1082352"/>
                  <a:pt x="122217" y="1065309"/>
                  <a:pt x="199943" y="948720"/>
                </a:cubicBezTo>
                <a:cubicBezTo>
                  <a:pt x="212643" y="929670"/>
                  <a:pt x="218993" y="904270"/>
                  <a:pt x="238043" y="891570"/>
                </a:cubicBezTo>
                <a:cubicBezTo>
                  <a:pt x="259828" y="877047"/>
                  <a:pt x="289069" y="879713"/>
                  <a:pt x="314243" y="872520"/>
                </a:cubicBezTo>
                <a:cubicBezTo>
                  <a:pt x="333551" y="867003"/>
                  <a:pt x="352343" y="859820"/>
                  <a:pt x="371393" y="853470"/>
                </a:cubicBezTo>
                <a:cubicBezTo>
                  <a:pt x="453943" y="859820"/>
                  <a:pt x="540018" y="847825"/>
                  <a:pt x="619043" y="872520"/>
                </a:cubicBezTo>
                <a:cubicBezTo>
                  <a:pt x="673693" y="889598"/>
                  <a:pt x="699795" y="1034023"/>
                  <a:pt x="714293" y="1063020"/>
                </a:cubicBezTo>
                <a:cubicBezTo>
                  <a:pt x="726993" y="1088420"/>
                  <a:pt x="738304" y="1114564"/>
                  <a:pt x="752393" y="1139220"/>
                </a:cubicBezTo>
                <a:cubicBezTo>
                  <a:pt x="779638" y="1186899"/>
                  <a:pt x="804661" y="1217702"/>
                  <a:pt x="847643" y="1253520"/>
                </a:cubicBezTo>
                <a:cubicBezTo>
                  <a:pt x="865232" y="1268177"/>
                  <a:pt x="885743" y="1278920"/>
                  <a:pt x="904793" y="1291620"/>
                </a:cubicBezTo>
                <a:cubicBezTo>
                  <a:pt x="917493" y="1310670"/>
                  <a:pt x="931534" y="1328891"/>
                  <a:pt x="942893" y="1348770"/>
                </a:cubicBezTo>
                <a:cubicBezTo>
                  <a:pt x="956982" y="1373426"/>
                  <a:pt x="965942" y="1400888"/>
                  <a:pt x="980993" y="1424970"/>
                </a:cubicBezTo>
                <a:cubicBezTo>
                  <a:pt x="997820" y="1451894"/>
                  <a:pt x="1019093" y="1475770"/>
                  <a:pt x="1038143" y="1501170"/>
                </a:cubicBezTo>
                <a:cubicBezTo>
                  <a:pt x="1086026" y="1644818"/>
                  <a:pt x="1021435" y="1467754"/>
                  <a:pt x="1095293" y="1615470"/>
                </a:cubicBezTo>
                <a:cubicBezTo>
                  <a:pt x="1136750" y="1698383"/>
                  <a:pt x="1086375" y="1656325"/>
                  <a:pt x="1152443" y="1748820"/>
                </a:cubicBezTo>
                <a:cubicBezTo>
                  <a:pt x="1179199" y="1786279"/>
                  <a:pt x="1250318" y="1839470"/>
                  <a:pt x="1285793" y="1863120"/>
                </a:cubicBezTo>
                <a:cubicBezTo>
                  <a:pt x="1316601" y="1883659"/>
                  <a:pt x="1351422" y="1898054"/>
                  <a:pt x="1381043" y="1920270"/>
                </a:cubicBezTo>
                <a:cubicBezTo>
                  <a:pt x="1465305" y="1983467"/>
                  <a:pt x="1406494" y="1971096"/>
                  <a:pt x="1495343" y="2015520"/>
                </a:cubicBezTo>
                <a:cubicBezTo>
                  <a:pt x="1513304" y="2024500"/>
                  <a:pt x="1534532" y="2025590"/>
                  <a:pt x="1552493" y="2034570"/>
                </a:cubicBezTo>
                <a:cubicBezTo>
                  <a:pt x="1572971" y="2044809"/>
                  <a:pt x="1589764" y="2061311"/>
                  <a:pt x="1609643" y="2072670"/>
                </a:cubicBezTo>
                <a:cubicBezTo>
                  <a:pt x="1634299" y="2086759"/>
                  <a:pt x="1662735" y="2094264"/>
                  <a:pt x="1685843" y="2110770"/>
                </a:cubicBezTo>
                <a:cubicBezTo>
                  <a:pt x="1707766" y="2126429"/>
                  <a:pt x="1719443" y="2154836"/>
                  <a:pt x="1742993" y="2167920"/>
                </a:cubicBezTo>
                <a:lnTo>
                  <a:pt x="1914443" y="2225070"/>
                </a:lnTo>
                <a:lnTo>
                  <a:pt x="2028743" y="2263170"/>
                </a:lnTo>
                <a:lnTo>
                  <a:pt x="2085893" y="2282220"/>
                </a:lnTo>
                <a:cubicBezTo>
                  <a:pt x="2282743" y="2275870"/>
                  <a:pt x="2480764" y="2285533"/>
                  <a:pt x="2676443" y="2263170"/>
                </a:cubicBezTo>
                <a:cubicBezTo>
                  <a:pt x="2707988" y="2259565"/>
                  <a:pt x="2731980" y="2230126"/>
                  <a:pt x="2752643" y="2206020"/>
                </a:cubicBezTo>
                <a:cubicBezTo>
                  <a:pt x="2771124" y="2184459"/>
                  <a:pt x="2776654" y="2154476"/>
                  <a:pt x="2790743" y="2129820"/>
                </a:cubicBezTo>
                <a:cubicBezTo>
                  <a:pt x="2849829" y="2026419"/>
                  <a:pt x="2812966" y="2120301"/>
                  <a:pt x="2847893" y="2015520"/>
                </a:cubicBezTo>
                <a:cubicBezTo>
                  <a:pt x="2854243" y="1971070"/>
                  <a:pt x="2863214" y="1926916"/>
                  <a:pt x="2866943" y="1882170"/>
                </a:cubicBezTo>
                <a:cubicBezTo>
                  <a:pt x="2875923" y="1774407"/>
                  <a:pt x="2854508" y="1661771"/>
                  <a:pt x="2885993" y="1558320"/>
                </a:cubicBezTo>
                <a:cubicBezTo>
                  <a:pt x="2901681" y="1506773"/>
                  <a:pt x="2962193" y="1482120"/>
                  <a:pt x="3000293" y="1444020"/>
                </a:cubicBezTo>
                <a:cubicBezTo>
                  <a:pt x="3019343" y="1424970"/>
                  <a:pt x="3031885" y="1395389"/>
                  <a:pt x="3057443" y="1386870"/>
                </a:cubicBezTo>
                <a:cubicBezTo>
                  <a:pt x="3141534" y="1358840"/>
                  <a:pt x="3096632" y="1376800"/>
                  <a:pt x="3190793" y="1329720"/>
                </a:cubicBezTo>
                <a:cubicBezTo>
                  <a:pt x="3479593" y="1370977"/>
                  <a:pt x="3503195" y="1401027"/>
                  <a:pt x="3819443" y="1310670"/>
                </a:cubicBezTo>
                <a:cubicBezTo>
                  <a:pt x="3841457" y="1304380"/>
                  <a:pt x="3841354" y="1269709"/>
                  <a:pt x="3857543" y="1253520"/>
                </a:cubicBezTo>
                <a:cubicBezTo>
                  <a:pt x="3873732" y="1237331"/>
                  <a:pt x="3895643" y="1228120"/>
                  <a:pt x="3914693" y="1215420"/>
                </a:cubicBezTo>
                <a:cubicBezTo>
                  <a:pt x="3947097" y="1118208"/>
                  <a:pt x="3913058" y="1191928"/>
                  <a:pt x="3990893" y="1101120"/>
                </a:cubicBezTo>
                <a:cubicBezTo>
                  <a:pt x="4026105" y="1060039"/>
                  <a:pt x="4057923" y="999283"/>
                  <a:pt x="4105193" y="967770"/>
                </a:cubicBezTo>
                <a:cubicBezTo>
                  <a:pt x="4121901" y="956631"/>
                  <a:pt x="4143293" y="955070"/>
                  <a:pt x="4162343" y="948720"/>
                </a:cubicBezTo>
                <a:cubicBezTo>
                  <a:pt x="4213626" y="951925"/>
                  <a:pt x="4477550" y="957961"/>
                  <a:pt x="4581443" y="986820"/>
                </a:cubicBezTo>
                <a:cubicBezTo>
                  <a:pt x="4658835" y="1008318"/>
                  <a:pt x="4733843" y="1037620"/>
                  <a:pt x="4810043" y="1063020"/>
                </a:cubicBezTo>
                <a:lnTo>
                  <a:pt x="4867193" y="1082070"/>
                </a:lnTo>
                <a:cubicBezTo>
                  <a:pt x="4924343" y="1126520"/>
                  <a:pt x="4978402" y="1175259"/>
                  <a:pt x="5038643" y="1215420"/>
                </a:cubicBezTo>
                <a:cubicBezTo>
                  <a:pt x="5057693" y="1228120"/>
                  <a:pt x="5078204" y="1238863"/>
                  <a:pt x="5095793" y="1253520"/>
                </a:cubicBezTo>
                <a:cubicBezTo>
                  <a:pt x="5242472" y="1375752"/>
                  <a:pt x="5068200" y="1254175"/>
                  <a:pt x="5210093" y="1348770"/>
                </a:cubicBezTo>
                <a:cubicBezTo>
                  <a:pt x="5229143" y="1342420"/>
                  <a:pt x="5253044" y="1343919"/>
                  <a:pt x="5267243" y="1329720"/>
                </a:cubicBezTo>
                <a:cubicBezTo>
                  <a:pt x="5349520" y="1247443"/>
                  <a:pt x="5293812" y="1050730"/>
                  <a:pt x="5286293" y="986820"/>
                </a:cubicBezTo>
                <a:cubicBezTo>
                  <a:pt x="5283947" y="966877"/>
                  <a:pt x="5282489" y="942738"/>
                  <a:pt x="5267243" y="929670"/>
                </a:cubicBezTo>
                <a:cubicBezTo>
                  <a:pt x="5234901" y="901948"/>
                  <a:pt x="5191544" y="890534"/>
                  <a:pt x="5152943" y="872520"/>
                </a:cubicBezTo>
                <a:cubicBezTo>
                  <a:pt x="5133677" y="863529"/>
                  <a:pt x="4919530" y="762464"/>
                  <a:pt x="4867193" y="758220"/>
                </a:cubicBezTo>
                <a:cubicBezTo>
                  <a:pt x="4670885" y="742303"/>
                  <a:pt x="4473493" y="745520"/>
                  <a:pt x="4276643" y="739170"/>
                </a:cubicBezTo>
                <a:cubicBezTo>
                  <a:pt x="4062551" y="719707"/>
                  <a:pt x="3996544" y="711718"/>
                  <a:pt x="3762293" y="701070"/>
                </a:cubicBezTo>
                <a:lnTo>
                  <a:pt x="3228893" y="682020"/>
                </a:lnTo>
                <a:cubicBezTo>
                  <a:pt x="3188126" y="683255"/>
                  <a:pt x="2674121" y="578126"/>
                  <a:pt x="2524043" y="758220"/>
                </a:cubicBezTo>
                <a:cubicBezTo>
                  <a:pt x="2511188" y="773646"/>
                  <a:pt x="2511343" y="796320"/>
                  <a:pt x="2504993" y="815370"/>
                </a:cubicBezTo>
                <a:cubicBezTo>
                  <a:pt x="2517693" y="891570"/>
                  <a:pt x="2519830" y="970305"/>
                  <a:pt x="2543093" y="1043970"/>
                </a:cubicBezTo>
                <a:cubicBezTo>
                  <a:pt x="2658240" y="1408601"/>
                  <a:pt x="2701242" y="1509794"/>
                  <a:pt x="2885993" y="1786920"/>
                </a:cubicBezTo>
                <a:cubicBezTo>
                  <a:pt x="2988423" y="1940565"/>
                  <a:pt x="2956691" y="1910252"/>
                  <a:pt x="3057443" y="1977420"/>
                </a:cubicBezTo>
                <a:cubicBezTo>
                  <a:pt x="3088570" y="1975197"/>
                  <a:pt x="3507201" y="1953667"/>
                  <a:pt x="3552743" y="1920270"/>
                </a:cubicBezTo>
                <a:cubicBezTo>
                  <a:pt x="3565713" y="1910758"/>
                  <a:pt x="3638465" y="1648818"/>
                  <a:pt x="3647993" y="1615470"/>
                </a:cubicBezTo>
                <a:cubicBezTo>
                  <a:pt x="3654343" y="1558320"/>
                  <a:pt x="3670630" y="1501410"/>
                  <a:pt x="3667043" y="1444020"/>
                </a:cubicBezTo>
                <a:cubicBezTo>
                  <a:pt x="3657855" y="1297020"/>
                  <a:pt x="3637036" y="1150634"/>
                  <a:pt x="3609893" y="1005870"/>
                </a:cubicBezTo>
                <a:cubicBezTo>
                  <a:pt x="3593795" y="920012"/>
                  <a:pt x="3531241" y="784250"/>
                  <a:pt x="3495593" y="701070"/>
                </a:cubicBezTo>
                <a:cubicBezTo>
                  <a:pt x="3501943" y="643920"/>
                  <a:pt x="3493287" y="583009"/>
                  <a:pt x="3514643" y="529620"/>
                </a:cubicBezTo>
                <a:cubicBezTo>
                  <a:pt x="3522101" y="510976"/>
                  <a:pt x="3551713" y="510570"/>
                  <a:pt x="3571793" y="510570"/>
                </a:cubicBezTo>
                <a:cubicBezTo>
                  <a:pt x="3679930" y="510570"/>
                  <a:pt x="3787693" y="523270"/>
                  <a:pt x="3895643" y="529620"/>
                </a:cubicBezTo>
                <a:cubicBezTo>
                  <a:pt x="3952793" y="542320"/>
                  <a:pt x="4013937" y="543187"/>
                  <a:pt x="4067093" y="567720"/>
                </a:cubicBezTo>
                <a:cubicBezTo>
                  <a:pt x="4099708" y="582773"/>
                  <a:pt x="4119916" y="616647"/>
                  <a:pt x="4143293" y="643920"/>
                </a:cubicBezTo>
                <a:cubicBezTo>
                  <a:pt x="4161017" y="664598"/>
                  <a:pt x="4235781" y="790243"/>
                  <a:pt x="4238543" y="796320"/>
                </a:cubicBezTo>
                <a:cubicBezTo>
                  <a:pt x="4255162" y="832881"/>
                  <a:pt x="4263943" y="872520"/>
                  <a:pt x="4276643" y="910620"/>
                </a:cubicBezTo>
                <a:cubicBezTo>
                  <a:pt x="4270293" y="1050320"/>
                  <a:pt x="4282176" y="1192053"/>
                  <a:pt x="4257593" y="1329720"/>
                </a:cubicBezTo>
                <a:cubicBezTo>
                  <a:pt x="4249543" y="1374797"/>
                  <a:pt x="4204952" y="1404755"/>
                  <a:pt x="4181393" y="1444020"/>
                </a:cubicBezTo>
                <a:cubicBezTo>
                  <a:pt x="4076473" y="1618887"/>
                  <a:pt x="4189443" y="1508682"/>
                  <a:pt x="4448093" y="1444020"/>
                </a:cubicBezTo>
                <a:cubicBezTo>
                  <a:pt x="4486193" y="1412270"/>
                  <a:pt x="4523245" y="1379218"/>
                  <a:pt x="4562393" y="1348770"/>
                </a:cubicBezTo>
                <a:cubicBezTo>
                  <a:pt x="4580465" y="1334714"/>
                  <a:pt x="4606413" y="1329427"/>
                  <a:pt x="4619543" y="1310670"/>
                </a:cubicBezTo>
                <a:cubicBezTo>
                  <a:pt x="4687917" y="1212994"/>
                  <a:pt x="4690973" y="1177349"/>
                  <a:pt x="4714793" y="1082070"/>
                </a:cubicBezTo>
                <a:cubicBezTo>
                  <a:pt x="4708443" y="1012220"/>
                  <a:pt x="4712754" y="940564"/>
                  <a:pt x="4695743" y="872520"/>
                </a:cubicBezTo>
                <a:cubicBezTo>
                  <a:pt x="4684387" y="827095"/>
                  <a:pt x="4566780" y="682013"/>
                  <a:pt x="4543343" y="662970"/>
                </a:cubicBezTo>
                <a:cubicBezTo>
                  <a:pt x="4479086" y="610761"/>
                  <a:pt x="4405678" y="570697"/>
                  <a:pt x="4333793" y="529620"/>
                </a:cubicBezTo>
                <a:cubicBezTo>
                  <a:pt x="4178292" y="440762"/>
                  <a:pt x="4015834" y="374588"/>
                  <a:pt x="3838493" y="339120"/>
                </a:cubicBezTo>
                <a:cubicBezTo>
                  <a:pt x="3693096" y="310041"/>
                  <a:pt x="3662376" y="301767"/>
                  <a:pt x="3533693" y="281970"/>
                </a:cubicBezTo>
                <a:cubicBezTo>
                  <a:pt x="3489314" y="275142"/>
                  <a:pt x="3444561" y="270723"/>
                  <a:pt x="3400343" y="262920"/>
                </a:cubicBezTo>
                <a:cubicBezTo>
                  <a:pt x="3336571" y="251666"/>
                  <a:pt x="3209843" y="224820"/>
                  <a:pt x="3209843" y="224820"/>
                </a:cubicBezTo>
                <a:cubicBezTo>
                  <a:pt x="3177701" y="227498"/>
                  <a:pt x="2812835" y="183678"/>
                  <a:pt x="2695493" y="301020"/>
                </a:cubicBezTo>
                <a:cubicBezTo>
                  <a:pt x="2666742" y="329771"/>
                  <a:pt x="2644693" y="364520"/>
                  <a:pt x="2619293" y="396270"/>
                </a:cubicBezTo>
                <a:cubicBezTo>
                  <a:pt x="2625643" y="472470"/>
                  <a:pt x="2625055" y="549569"/>
                  <a:pt x="2638343" y="624870"/>
                </a:cubicBezTo>
                <a:cubicBezTo>
                  <a:pt x="2644286" y="658545"/>
                  <a:pt x="2661150" y="689534"/>
                  <a:pt x="2676443" y="720120"/>
                </a:cubicBezTo>
                <a:cubicBezTo>
                  <a:pt x="2699420" y="766073"/>
                  <a:pt x="2741469" y="827184"/>
                  <a:pt x="2771693" y="872520"/>
                </a:cubicBezTo>
                <a:cubicBezTo>
                  <a:pt x="2765343" y="929670"/>
                  <a:pt x="2770827" y="989419"/>
                  <a:pt x="2752643" y="1043970"/>
                </a:cubicBezTo>
                <a:cubicBezTo>
                  <a:pt x="2744124" y="1069528"/>
                  <a:pt x="2715948" y="1083587"/>
                  <a:pt x="2695493" y="1101120"/>
                </a:cubicBezTo>
                <a:cubicBezTo>
                  <a:pt x="2610037" y="1174368"/>
                  <a:pt x="2633450" y="1155439"/>
                  <a:pt x="2524043" y="1177320"/>
                </a:cubicBezTo>
                <a:cubicBezTo>
                  <a:pt x="2409743" y="1170970"/>
                  <a:pt x="2294469" y="1174459"/>
                  <a:pt x="2181143" y="1158270"/>
                </a:cubicBezTo>
                <a:cubicBezTo>
                  <a:pt x="2158478" y="1155032"/>
                  <a:pt x="2144471" y="1130409"/>
                  <a:pt x="2123993" y="1120170"/>
                </a:cubicBezTo>
                <a:cubicBezTo>
                  <a:pt x="2106032" y="1111190"/>
                  <a:pt x="2085893" y="1107470"/>
                  <a:pt x="2066843" y="1101120"/>
                </a:cubicBezTo>
                <a:cubicBezTo>
                  <a:pt x="2016043" y="1063020"/>
                  <a:pt x="1966115" y="1023729"/>
                  <a:pt x="1914443" y="986820"/>
                </a:cubicBezTo>
                <a:cubicBezTo>
                  <a:pt x="1877182" y="960205"/>
                  <a:pt x="1837175" y="937553"/>
                  <a:pt x="1800143" y="910620"/>
                </a:cubicBezTo>
                <a:cubicBezTo>
                  <a:pt x="1767260" y="886705"/>
                  <a:pt x="1739898" y="855105"/>
                  <a:pt x="1704893" y="834420"/>
                </a:cubicBezTo>
                <a:cubicBezTo>
                  <a:pt x="1599735" y="772281"/>
                  <a:pt x="1487094" y="723571"/>
                  <a:pt x="1381043" y="662970"/>
                </a:cubicBezTo>
                <a:cubicBezTo>
                  <a:pt x="1336593" y="637570"/>
                  <a:pt x="1293484" y="609665"/>
                  <a:pt x="1247693" y="586770"/>
                </a:cubicBezTo>
                <a:cubicBezTo>
                  <a:pt x="1229732" y="577790"/>
                  <a:pt x="1208504" y="576700"/>
                  <a:pt x="1190543" y="567720"/>
                </a:cubicBezTo>
                <a:cubicBezTo>
                  <a:pt x="1170065" y="557481"/>
                  <a:pt x="1153871" y="539859"/>
                  <a:pt x="1133393" y="529620"/>
                </a:cubicBezTo>
                <a:cubicBezTo>
                  <a:pt x="919672" y="422759"/>
                  <a:pt x="1277528" y="631033"/>
                  <a:pt x="1000043" y="472470"/>
                </a:cubicBezTo>
                <a:cubicBezTo>
                  <a:pt x="980164" y="461111"/>
                  <a:pt x="964613" y="441610"/>
                  <a:pt x="942893" y="434370"/>
                </a:cubicBezTo>
                <a:cubicBezTo>
                  <a:pt x="906250" y="422156"/>
                  <a:pt x="866468" y="422895"/>
                  <a:pt x="828593" y="415320"/>
                </a:cubicBezTo>
                <a:cubicBezTo>
                  <a:pt x="768792" y="403360"/>
                  <a:pt x="749712" y="395376"/>
                  <a:pt x="695243" y="377220"/>
                </a:cubicBezTo>
                <a:cubicBezTo>
                  <a:pt x="644443" y="383570"/>
                  <a:pt x="593213" y="387112"/>
                  <a:pt x="542843" y="396270"/>
                </a:cubicBezTo>
                <a:cubicBezTo>
                  <a:pt x="523086" y="399862"/>
                  <a:pt x="501373" y="402776"/>
                  <a:pt x="485693" y="415320"/>
                </a:cubicBezTo>
                <a:cubicBezTo>
                  <a:pt x="436606" y="454589"/>
                  <a:pt x="396793" y="504220"/>
                  <a:pt x="352343" y="548670"/>
                </a:cubicBezTo>
                <a:cubicBezTo>
                  <a:pt x="259954" y="641059"/>
                  <a:pt x="296068" y="594982"/>
                  <a:pt x="238043" y="682020"/>
                </a:cubicBezTo>
                <a:cubicBezTo>
                  <a:pt x="244393" y="758220"/>
                  <a:pt x="229872" y="839165"/>
                  <a:pt x="257093" y="910620"/>
                </a:cubicBezTo>
                <a:cubicBezTo>
                  <a:pt x="282867" y="978278"/>
                  <a:pt x="343025" y="1027357"/>
                  <a:pt x="390443" y="1082070"/>
                </a:cubicBezTo>
                <a:cubicBezTo>
                  <a:pt x="532590" y="1246085"/>
                  <a:pt x="944224" y="1557776"/>
                  <a:pt x="1000043" y="1596420"/>
                </a:cubicBezTo>
                <a:cubicBezTo>
                  <a:pt x="1082593" y="1653570"/>
                  <a:pt x="1167371" y="1707629"/>
                  <a:pt x="1247693" y="1767870"/>
                </a:cubicBezTo>
                <a:cubicBezTo>
                  <a:pt x="1314740" y="1818155"/>
                  <a:pt x="1400548" y="1871286"/>
                  <a:pt x="1457243" y="1939320"/>
                </a:cubicBezTo>
                <a:cubicBezTo>
                  <a:pt x="1471900" y="1956909"/>
                  <a:pt x="1485104" y="1975992"/>
                  <a:pt x="1495343" y="1996470"/>
                </a:cubicBezTo>
                <a:cubicBezTo>
                  <a:pt x="1504323" y="2014431"/>
                  <a:pt x="1508043" y="2034570"/>
                  <a:pt x="1514393" y="2053620"/>
                </a:cubicBezTo>
                <a:cubicBezTo>
                  <a:pt x="1508043" y="2110770"/>
                  <a:pt x="1528318" y="2177963"/>
                  <a:pt x="1495343" y="2225070"/>
                </a:cubicBezTo>
                <a:cubicBezTo>
                  <a:pt x="1473193" y="2256713"/>
                  <a:pt x="1419669" y="2244120"/>
                  <a:pt x="1381043" y="2244120"/>
                </a:cubicBezTo>
                <a:cubicBezTo>
                  <a:pt x="1333785" y="2244120"/>
                  <a:pt x="1206527" y="2216837"/>
                  <a:pt x="1152443" y="2206020"/>
                </a:cubicBezTo>
                <a:cubicBezTo>
                  <a:pt x="1139743" y="2186970"/>
                  <a:pt x="1115190" y="2171750"/>
                  <a:pt x="1114343" y="2148870"/>
                </a:cubicBezTo>
                <a:cubicBezTo>
                  <a:pt x="1108698" y="1996442"/>
                  <a:pt x="1122526" y="1843815"/>
                  <a:pt x="1133393" y="1691670"/>
                </a:cubicBezTo>
                <a:cubicBezTo>
                  <a:pt x="1135258" y="1665555"/>
                  <a:pt x="1137225" y="1636775"/>
                  <a:pt x="1152443" y="1615470"/>
                </a:cubicBezTo>
                <a:cubicBezTo>
                  <a:pt x="1170897" y="1589634"/>
                  <a:pt x="1206192" y="1580771"/>
                  <a:pt x="1228643" y="1558320"/>
                </a:cubicBezTo>
                <a:cubicBezTo>
                  <a:pt x="1244832" y="1542131"/>
                  <a:pt x="1249154" y="1515827"/>
                  <a:pt x="1266743" y="1501170"/>
                </a:cubicBezTo>
                <a:cubicBezTo>
                  <a:pt x="1288559" y="1482990"/>
                  <a:pt x="1318119" y="1476861"/>
                  <a:pt x="1342943" y="1463070"/>
                </a:cubicBezTo>
                <a:cubicBezTo>
                  <a:pt x="1375310" y="1445088"/>
                  <a:pt x="1406795" y="1425544"/>
                  <a:pt x="1438193" y="1405920"/>
                </a:cubicBezTo>
                <a:cubicBezTo>
                  <a:pt x="1457608" y="1393786"/>
                  <a:pt x="1475329" y="1378939"/>
                  <a:pt x="1495343" y="1367820"/>
                </a:cubicBezTo>
                <a:cubicBezTo>
                  <a:pt x="1532580" y="1347133"/>
                  <a:pt x="1570717" y="1327970"/>
                  <a:pt x="1609643" y="1310670"/>
                </a:cubicBezTo>
                <a:cubicBezTo>
                  <a:pt x="1692541" y="1273826"/>
                  <a:pt x="1646126" y="1308895"/>
                  <a:pt x="1742993" y="1272570"/>
                </a:cubicBezTo>
                <a:cubicBezTo>
                  <a:pt x="1849989" y="1232447"/>
                  <a:pt x="1784840" y="1232428"/>
                  <a:pt x="1895393" y="1215420"/>
                </a:cubicBezTo>
                <a:cubicBezTo>
                  <a:pt x="1952226" y="1206676"/>
                  <a:pt x="2009785" y="1203502"/>
                  <a:pt x="2066843" y="1196370"/>
                </a:cubicBezTo>
                <a:cubicBezTo>
                  <a:pt x="2111398" y="1190801"/>
                  <a:pt x="2155743" y="1183670"/>
                  <a:pt x="2200193" y="1177320"/>
                </a:cubicBezTo>
                <a:cubicBezTo>
                  <a:pt x="2267926" y="1143453"/>
                  <a:pt x="2268139" y="1138857"/>
                  <a:pt x="2333543" y="1120170"/>
                </a:cubicBezTo>
                <a:cubicBezTo>
                  <a:pt x="2380133" y="1106859"/>
                  <a:pt x="2490090" y="1085655"/>
                  <a:pt x="2524043" y="1063020"/>
                </a:cubicBezTo>
                <a:cubicBezTo>
                  <a:pt x="2543093" y="1050320"/>
                  <a:pt x="2560271" y="1034219"/>
                  <a:pt x="2581193" y="1024920"/>
                </a:cubicBezTo>
                <a:cubicBezTo>
                  <a:pt x="2617893" y="1008609"/>
                  <a:pt x="2657393" y="999520"/>
                  <a:pt x="2695493" y="986820"/>
                </a:cubicBezTo>
                <a:lnTo>
                  <a:pt x="2752643" y="967770"/>
                </a:lnTo>
                <a:cubicBezTo>
                  <a:pt x="2790743" y="974120"/>
                  <a:pt x="2831080" y="972475"/>
                  <a:pt x="2866943" y="986820"/>
                </a:cubicBezTo>
                <a:cubicBezTo>
                  <a:pt x="2896422" y="998612"/>
                  <a:pt x="2919543" y="1022730"/>
                  <a:pt x="2943143" y="1043970"/>
                </a:cubicBezTo>
                <a:cubicBezTo>
                  <a:pt x="2993670" y="1089445"/>
                  <a:pt x="3109268" y="1199445"/>
                  <a:pt x="3133643" y="1272570"/>
                </a:cubicBezTo>
                <a:cubicBezTo>
                  <a:pt x="3139993" y="1291620"/>
                  <a:pt x="3143713" y="1311759"/>
                  <a:pt x="3152693" y="1329720"/>
                </a:cubicBezTo>
                <a:cubicBezTo>
                  <a:pt x="3162932" y="1350198"/>
                  <a:pt x="3181494" y="1365948"/>
                  <a:pt x="3190793" y="1386870"/>
                </a:cubicBezTo>
                <a:cubicBezTo>
                  <a:pt x="3217296" y="1446501"/>
                  <a:pt x="3232111" y="1514041"/>
                  <a:pt x="3247943" y="1577370"/>
                </a:cubicBezTo>
                <a:cubicBezTo>
                  <a:pt x="3254293" y="1774220"/>
                  <a:pt x="3251076" y="1971612"/>
                  <a:pt x="3266993" y="2167920"/>
                </a:cubicBezTo>
                <a:cubicBezTo>
                  <a:pt x="3270239" y="2207950"/>
                  <a:pt x="3287132" y="2246299"/>
                  <a:pt x="3305093" y="2282220"/>
                </a:cubicBezTo>
                <a:cubicBezTo>
                  <a:pt x="3319292" y="2310618"/>
                  <a:pt x="3338137" y="2337757"/>
                  <a:pt x="3362243" y="2358420"/>
                </a:cubicBezTo>
                <a:cubicBezTo>
                  <a:pt x="3383804" y="2376901"/>
                  <a:pt x="3411853" y="2386549"/>
                  <a:pt x="3438443" y="2396520"/>
                </a:cubicBezTo>
                <a:cubicBezTo>
                  <a:pt x="3486012" y="2414358"/>
                  <a:pt x="3586339" y="2426874"/>
                  <a:pt x="3628943" y="2434620"/>
                </a:cubicBezTo>
                <a:cubicBezTo>
                  <a:pt x="3660800" y="2440412"/>
                  <a:pt x="3692443" y="2447320"/>
                  <a:pt x="3724193" y="2453670"/>
                </a:cubicBezTo>
                <a:cubicBezTo>
                  <a:pt x="3814167" y="2492230"/>
                  <a:pt x="3872842" y="2529870"/>
                  <a:pt x="3971843" y="2529870"/>
                </a:cubicBezTo>
                <a:cubicBezTo>
                  <a:pt x="3991923" y="2529870"/>
                  <a:pt x="4009943" y="2517170"/>
                  <a:pt x="4028993" y="2510820"/>
                </a:cubicBezTo>
                <a:cubicBezTo>
                  <a:pt x="4035343" y="2472720"/>
                  <a:pt x="4038675" y="2433992"/>
                  <a:pt x="4048043" y="2396520"/>
                </a:cubicBezTo>
                <a:cubicBezTo>
                  <a:pt x="4057783" y="2357558"/>
                  <a:pt x="4086143" y="2282220"/>
                  <a:pt x="4086143" y="2282220"/>
                </a:cubicBezTo>
                <a:cubicBezTo>
                  <a:pt x="4092493" y="2225070"/>
                  <a:pt x="4107691" y="2168217"/>
                  <a:pt x="4105193" y="2110770"/>
                </a:cubicBezTo>
                <a:cubicBezTo>
                  <a:pt x="4097747" y="1939520"/>
                  <a:pt x="4081657" y="1805966"/>
                  <a:pt x="3971843" y="1672620"/>
                </a:cubicBezTo>
                <a:cubicBezTo>
                  <a:pt x="3826794" y="1496489"/>
                  <a:pt x="3632127" y="1441307"/>
                  <a:pt x="3457493" y="1291620"/>
                </a:cubicBezTo>
                <a:cubicBezTo>
                  <a:pt x="3351528" y="1200793"/>
                  <a:pt x="3005534" y="894191"/>
                  <a:pt x="2885993" y="834420"/>
                </a:cubicBezTo>
                <a:cubicBezTo>
                  <a:pt x="2629552" y="706199"/>
                  <a:pt x="2740710" y="766889"/>
                  <a:pt x="2466893" y="605820"/>
                </a:cubicBezTo>
                <a:cubicBezTo>
                  <a:pt x="2433644" y="586262"/>
                  <a:pt x="2351973" y="538680"/>
                  <a:pt x="2314493" y="510570"/>
                </a:cubicBezTo>
                <a:cubicBezTo>
                  <a:pt x="2281965" y="486174"/>
                  <a:pt x="2254786" y="454116"/>
                  <a:pt x="2219243" y="434370"/>
                </a:cubicBezTo>
                <a:cubicBezTo>
                  <a:pt x="2196356" y="421655"/>
                  <a:pt x="2168443" y="421670"/>
                  <a:pt x="2143043" y="415320"/>
                </a:cubicBezTo>
                <a:cubicBezTo>
                  <a:pt x="2085893" y="370870"/>
                  <a:pt x="2031834" y="322131"/>
                  <a:pt x="1971593" y="281970"/>
                </a:cubicBezTo>
                <a:cubicBezTo>
                  <a:pt x="1952543" y="269270"/>
                  <a:pt x="1934921" y="254109"/>
                  <a:pt x="1914443" y="243870"/>
                </a:cubicBezTo>
                <a:cubicBezTo>
                  <a:pt x="1883857" y="228577"/>
                  <a:pt x="1850324" y="219920"/>
                  <a:pt x="1819193" y="205770"/>
                </a:cubicBezTo>
                <a:cubicBezTo>
                  <a:pt x="1780414" y="188143"/>
                  <a:pt x="1744213" y="165003"/>
                  <a:pt x="1704893" y="148620"/>
                </a:cubicBezTo>
                <a:cubicBezTo>
                  <a:pt x="1667821" y="133173"/>
                  <a:pt x="1627154" y="127139"/>
                  <a:pt x="1590593" y="110520"/>
                </a:cubicBezTo>
                <a:cubicBezTo>
                  <a:pt x="1389194" y="18975"/>
                  <a:pt x="1590448" y="77146"/>
                  <a:pt x="1419143" y="34320"/>
                </a:cubicBezTo>
                <a:cubicBezTo>
                  <a:pt x="1374693" y="40670"/>
                  <a:pt x="1307806" y="14235"/>
                  <a:pt x="1285793" y="53370"/>
                </a:cubicBezTo>
                <a:cubicBezTo>
                  <a:pt x="1238682" y="137122"/>
                  <a:pt x="1270999" y="245896"/>
                  <a:pt x="1247693" y="339120"/>
                </a:cubicBezTo>
                <a:cubicBezTo>
                  <a:pt x="1238713" y="375041"/>
                  <a:pt x="1208525" y="402003"/>
                  <a:pt x="1190543" y="434370"/>
                </a:cubicBezTo>
                <a:cubicBezTo>
                  <a:pt x="1152405" y="503018"/>
                  <a:pt x="1144620" y="530127"/>
                  <a:pt x="1114343" y="605820"/>
                </a:cubicBezTo>
                <a:cubicBezTo>
                  <a:pt x="1120693" y="707420"/>
                  <a:pt x="1120766" y="809608"/>
                  <a:pt x="1133393" y="910620"/>
                </a:cubicBezTo>
                <a:cubicBezTo>
                  <a:pt x="1139888" y="962579"/>
                  <a:pt x="1171493" y="1063020"/>
                  <a:pt x="1171493" y="1063020"/>
                </a:cubicBezTo>
                <a:cubicBezTo>
                  <a:pt x="1165143" y="1170970"/>
                  <a:pt x="1162695" y="1279221"/>
                  <a:pt x="1152443" y="1386870"/>
                </a:cubicBezTo>
                <a:cubicBezTo>
                  <a:pt x="1149961" y="1412934"/>
                  <a:pt x="1148611" y="1441765"/>
                  <a:pt x="1133393" y="1463070"/>
                </a:cubicBezTo>
                <a:cubicBezTo>
                  <a:pt x="1114939" y="1488906"/>
                  <a:pt x="1083204" y="1502013"/>
                  <a:pt x="1057193" y="1520220"/>
                </a:cubicBezTo>
                <a:cubicBezTo>
                  <a:pt x="1006068" y="1556007"/>
                  <a:pt x="930016" y="1610774"/>
                  <a:pt x="866693" y="1634520"/>
                </a:cubicBezTo>
                <a:cubicBezTo>
                  <a:pt x="842178" y="1643713"/>
                  <a:pt x="815149" y="1644764"/>
                  <a:pt x="790493" y="1653570"/>
                </a:cubicBezTo>
                <a:cubicBezTo>
                  <a:pt x="509777" y="1753826"/>
                  <a:pt x="695535" y="1710662"/>
                  <a:pt x="504743" y="1748820"/>
                </a:cubicBezTo>
                <a:cubicBezTo>
                  <a:pt x="485993" y="1758195"/>
                  <a:pt x="389344" y="1802581"/>
                  <a:pt x="371393" y="1825020"/>
                </a:cubicBezTo>
                <a:cubicBezTo>
                  <a:pt x="358849" y="1840700"/>
                  <a:pt x="361323" y="1864209"/>
                  <a:pt x="352343" y="1882170"/>
                </a:cubicBezTo>
                <a:cubicBezTo>
                  <a:pt x="329252" y="1928352"/>
                  <a:pt x="305584" y="1956638"/>
                  <a:pt x="257093" y="1977420"/>
                </a:cubicBezTo>
                <a:cubicBezTo>
                  <a:pt x="233028" y="1987733"/>
                  <a:pt x="206293" y="1990120"/>
                  <a:pt x="180893" y="1996470"/>
                </a:cubicBezTo>
                <a:cubicBezTo>
                  <a:pt x="142793" y="2021870"/>
                  <a:pt x="81073" y="2029229"/>
                  <a:pt x="66593" y="2072670"/>
                </a:cubicBezTo>
                <a:lnTo>
                  <a:pt x="28493" y="2186970"/>
                </a:lnTo>
                <a:lnTo>
                  <a:pt x="9443" y="2244120"/>
                </a:lnTo>
                <a:cubicBezTo>
                  <a:pt x="15793" y="2269520"/>
                  <a:pt x="23358" y="2294647"/>
                  <a:pt x="28493" y="2320320"/>
                </a:cubicBezTo>
                <a:cubicBezTo>
                  <a:pt x="52440" y="2440057"/>
                  <a:pt x="19435" y="2462728"/>
                  <a:pt x="66593" y="2415570"/>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445080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Comment mobiliser les acteurs et les fédérer autour d’un projet</a:t>
            </a:r>
            <a:endParaRPr lang="fr-FR" dirty="0"/>
          </a:p>
        </p:txBody>
      </p:sp>
      <p:sp>
        <p:nvSpPr>
          <p:cNvPr id="3" name="Espace réservé du contenu 2"/>
          <p:cNvSpPr>
            <a:spLocks noGrp="1"/>
          </p:cNvSpPr>
          <p:nvPr>
            <p:ph idx="1"/>
          </p:nvPr>
        </p:nvSpPr>
        <p:spPr/>
        <p:txBody>
          <a:bodyPr/>
          <a:lstStyle/>
          <a:p>
            <a:pPr marL="457200" indent="-457200">
              <a:buFont typeface="+mj-lt"/>
              <a:buAutoNum type="arabicPeriod"/>
            </a:pPr>
            <a:r>
              <a:rPr lang="fr-FR" sz="2200" dirty="0" smtClean="0"/>
              <a:t>Cartographier des parties prenantes et leurs rôles respectifs</a:t>
            </a:r>
          </a:p>
          <a:p>
            <a:pPr marL="457200" indent="-457200">
              <a:buFont typeface="+mj-lt"/>
              <a:buAutoNum type="arabicPeriod"/>
            </a:pPr>
            <a:r>
              <a:rPr lang="fr-FR" sz="2200" dirty="0" smtClean="0"/>
              <a:t>S’accorder sur une certaine ambition du projet avec l’instance politique pertinente</a:t>
            </a:r>
          </a:p>
          <a:p>
            <a:pPr marL="457200" indent="-457200">
              <a:buFont typeface="+mj-lt"/>
              <a:buAutoNum type="arabicPeriod"/>
            </a:pPr>
            <a:r>
              <a:rPr lang="fr-FR" sz="2200" dirty="0" smtClean="0"/>
              <a:t>Mettre en place une structure de gouvernance du projet</a:t>
            </a:r>
          </a:p>
          <a:p>
            <a:pPr marL="457200" indent="-457200">
              <a:buFont typeface="+mj-lt"/>
              <a:buAutoNum type="arabicPeriod"/>
            </a:pPr>
            <a:r>
              <a:rPr lang="fr-FR" sz="2200" dirty="0" smtClean="0"/>
              <a:t>Clarifier les niveaux d’implication des acteurs</a:t>
            </a:r>
            <a:endParaRPr lang="fr-FR" sz="2200" dirty="0"/>
          </a:p>
          <a:p>
            <a:pPr marL="457200" indent="-457200">
              <a:buFont typeface="+mj-lt"/>
              <a:buAutoNum type="arabicPeriod"/>
            </a:pPr>
            <a:r>
              <a:rPr lang="fr-FR" sz="2200" dirty="0" smtClean="0"/>
              <a:t>Partir des intérêts personnels (représentations, préoccupations, valeurs)</a:t>
            </a:r>
          </a:p>
          <a:p>
            <a:pPr marL="457200" indent="-457200">
              <a:buFont typeface="+mj-lt"/>
              <a:buAutoNum type="arabicPeriod"/>
            </a:pPr>
            <a:r>
              <a:rPr lang="fr-FR" sz="2200" dirty="0"/>
              <a:t>F</a:t>
            </a:r>
            <a:r>
              <a:rPr lang="fr-FR" sz="2200" dirty="0" smtClean="0"/>
              <a:t>aire exprimer les envies, les rêves, activer la créativité (vision)</a:t>
            </a:r>
          </a:p>
          <a:p>
            <a:pPr marL="457200" indent="-457200">
              <a:buFont typeface="+mj-lt"/>
              <a:buAutoNum type="arabicPeriod"/>
            </a:pPr>
            <a:r>
              <a:rPr lang="fr-FR" sz="2200" dirty="0" smtClean="0"/>
              <a:t>La </a:t>
            </a:r>
            <a:r>
              <a:rPr lang="fr-FR" sz="2200" dirty="0" smtClean="0"/>
              <a:t>démarche : construire le sens en même temps que le contenu </a:t>
            </a:r>
          </a:p>
        </p:txBody>
      </p:sp>
    </p:spTree>
    <p:extLst>
      <p:ext uri="{BB962C8B-B14F-4D97-AF65-F5344CB8AC3E}">
        <p14:creationId xmlns:p14="http://schemas.microsoft.com/office/powerpoint/2010/main" val="23694132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1. Cartographier les parties prenantes et leurs rôles</a:t>
            </a:r>
            <a:endParaRPr lang="fr-FR" dirty="0"/>
          </a:p>
        </p:txBody>
      </p:sp>
      <p:sp>
        <p:nvSpPr>
          <p:cNvPr id="3" name="Espace réservé du contenu 2"/>
          <p:cNvSpPr>
            <a:spLocks noGrp="1"/>
          </p:cNvSpPr>
          <p:nvPr>
            <p:ph idx="1"/>
          </p:nvPr>
        </p:nvSpPr>
        <p:spPr/>
        <p:txBody>
          <a:bodyPr/>
          <a:lstStyle/>
          <a:p>
            <a:r>
              <a:rPr lang="fr-FR" dirty="0" smtClean="0"/>
              <a:t>Qui passe commande ? Établi le cadrage du projet ?</a:t>
            </a:r>
          </a:p>
          <a:p>
            <a:r>
              <a:rPr lang="fr-FR" dirty="0" smtClean="0"/>
              <a:t>Qui définit la stratégie ? (nationale / régionale)</a:t>
            </a:r>
          </a:p>
          <a:p>
            <a:r>
              <a:rPr lang="fr-FR" dirty="0" smtClean="0"/>
              <a:t>Quelles sont les cibles, les bénéficiaires ? (différents niveaux intermédiaires &gt; finalités )</a:t>
            </a:r>
          </a:p>
          <a:p>
            <a:r>
              <a:rPr lang="fr-FR" dirty="0" smtClean="0"/>
              <a:t>Qui va mettre en œuvre le projet ?</a:t>
            </a:r>
          </a:p>
          <a:p>
            <a:r>
              <a:rPr lang="fr-FR" dirty="0" smtClean="0"/>
              <a:t>Quelle est la position/légitimité de ceux qui vont animer le projet ? (lettre de mission)</a:t>
            </a:r>
          </a:p>
          <a:p>
            <a:pPr lvl="1"/>
            <a:r>
              <a:rPr lang="fr-FR" dirty="0"/>
              <a:t>La logique de projet # logique hiérarchique </a:t>
            </a:r>
            <a:r>
              <a:rPr lang="fr-FR" dirty="0" smtClean="0"/>
              <a:t>institutionnelle</a:t>
            </a:r>
            <a:endParaRPr lang="fr-FR" dirty="0"/>
          </a:p>
        </p:txBody>
      </p:sp>
    </p:spTree>
    <p:extLst>
      <p:ext uri="{BB962C8B-B14F-4D97-AF65-F5344CB8AC3E}">
        <p14:creationId xmlns:p14="http://schemas.microsoft.com/office/powerpoint/2010/main" val="5770412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3"/>
          <p:cNvSpPr>
            <a:spLocks noChangeArrowheads="1"/>
          </p:cNvSpPr>
          <p:nvPr/>
        </p:nvSpPr>
        <p:spPr bwMode="auto">
          <a:xfrm>
            <a:off x="2159000" y="525797"/>
            <a:ext cx="4892675" cy="5852119"/>
          </a:xfrm>
          <a:prstGeom prst="ellipse">
            <a:avLst/>
          </a:prstGeom>
          <a:solidFill>
            <a:srgbClr val="FFFFFF"/>
          </a:solidFill>
          <a:ln w="25560">
            <a:solidFill>
              <a:srgbClr val="000000"/>
            </a:solidFill>
            <a:miter lim="800000"/>
            <a:headEnd/>
            <a:tailEnd/>
          </a:ln>
        </p:spPr>
        <p:txBody>
          <a:bodyPr vert="horz" wrap="square" lIns="158760" tIns="82440" rIns="158760" bIns="8244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hi-IN" altLang="zh-CN"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Oval 1"/>
          <p:cNvSpPr>
            <a:spLocks noChangeArrowheads="1"/>
          </p:cNvSpPr>
          <p:nvPr/>
        </p:nvSpPr>
        <p:spPr bwMode="auto">
          <a:xfrm>
            <a:off x="3346450" y="2409662"/>
            <a:ext cx="2286000" cy="2084388"/>
          </a:xfrm>
          <a:prstGeom prst="ellipse">
            <a:avLst/>
          </a:prstGeom>
          <a:solidFill>
            <a:srgbClr val="CFE7F5"/>
          </a:solidFill>
          <a:ln w="9360">
            <a:solidFill>
              <a:srgbClr val="808080"/>
            </a:solidFill>
            <a:round/>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i-IN" altLang="zh-CN" sz="1200" b="0" i="0" u="none" strike="noStrike" cap="none" normalizeH="0" baseline="0" dirty="0" smtClean="0">
                <a:ln>
                  <a:noFill/>
                </a:ln>
                <a:solidFill>
                  <a:schemeClr val="tx1"/>
                </a:solidFill>
                <a:effectLst/>
                <a:latin typeface="Times New Roman" pitchFamily="18" charset="0"/>
                <a:ea typeface="Droid Sans"/>
                <a:cs typeface="Mangal" pitchFamily="18" charset="0"/>
              </a:rPr>
              <a:t>Centre décisionnel </a:t>
            </a:r>
            <a:endParaRPr kumimoji="0" lang="en-US"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hi-IN" altLang="zh-CN" sz="1200" b="0" i="0" u="none" strike="noStrike" cap="none" normalizeH="0" baseline="0" dirty="0" smtClean="0">
                <a:ln>
                  <a:noFill/>
                </a:ln>
                <a:solidFill>
                  <a:schemeClr val="tx1"/>
                </a:solidFill>
                <a:effectLst/>
                <a:latin typeface="Times New Roman" pitchFamily="18" charset="0"/>
                <a:ea typeface="Droid Sans"/>
                <a:cs typeface="Mangal" pitchFamily="18" charset="0"/>
              </a:rPr>
              <a:t>= gouvernance de l’exploitation</a:t>
            </a:r>
            <a:endParaRPr kumimoji="0" lang="en-US"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hi-IN" altLang="zh-CN" sz="1200" b="0" i="0" u="none" strike="noStrike" cap="none" normalizeH="0" baseline="0" dirty="0" smtClean="0">
                <a:ln>
                  <a:noFill/>
                </a:ln>
                <a:solidFill>
                  <a:schemeClr val="tx1"/>
                </a:solidFill>
                <a:effectLst/>
                <a:latin typeface="Times New Roman" pitchFamily="18" charset="0"/>
                <a:ea typeface="Droid Sans"/>
                <a:cs typeface="Mangal" pitchFamily="18" charset="0"/>
              </a:rPr>
              <a:t>Myriam HUET</a:t>
            </a:r>
            <a:endParaRPr kumimoji="0" lang="en-US"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hi-IN" altLang="zh-CN" sz="1200" b="0" i="0" u="none" strike="noStrike" cap="none" normalizeH="0" baseline="0" dirty="0" smtClean="0">
                <a:ln>
                  <a:noFill/>
                </a:ln>
                <a:solidFill>
                  <a:schemeClr val="tx1"/>
                </a:solidFill>
                <a:effectLst/>
                <a:latin typeface="Times New Roman" pitchFamily="18" charset="0"/>
                <a:ea typeface="Droid Sans"/>
                <a:cs typeface="Mangal" pitchFamily="18" charset="0"/>
              </a:rPr>
              <a:t>Virginie DUCLOS</a:t>
            </a:r>
            <a:endParaRPr kumimoji="0" lang="hi-IN" altLang="zh-CN"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Text Box 8"/>
          <p:cNvSpPr txBox="1">
            <a:spLocks noChangeArrowheads="1"/>
          </p:cNvSpPr>
          <p:nvPr/>
        </p:nvSpPr>
        <p:spPr bwMode="auto">
          <a:xfrm>
            <a:off x="3934865" y="2054058"/>
            <a:ext cx="1695450" cy="614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Bernard BOUTANTIN</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Sylvie VOGEL</a:t>
            </a:r>
            <a:endParaRPr kumimoji="0" lang="fr-FR" altLang="zh-CN"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Text Box 12"/>
          <p:cNvSpPr txBox="1">
            <a:spLocks noChangeArrowheads="1"/>
          </p:cNvSpPr>
          <p:nvPr/>
        </p:nvSpPr>
        <p:spPr bwMode="auto">
          <a:xfrm>
            <a:off x="3618001" y="681580"/>
            <a:ext cx="1907998" cy="1679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altLang="zh-CN" sz="1200" b="0" i="0" u="none" strike="noStrike" cap="none" normalizeH="0" baseline="0" dirty="0" smtClean="0">
                <a:ln>
                  <a:noFill/>
                </a:ln>
                <a:solidFill>
                  <a:schemeClr val="tx1"/>
                </a:solidFill>
                <a:effectLst/>
                <a:latin typeface="Times New Roman" pitchFamily="18" charset="0"/>
                <a:ea typeface="Droid Sans"/>
                <a:cs typeface="Mangal" pitchFamily="18" charset="0"/>
              </a:rPr>
              <a:t>Christophe BOUVIER</a:t>
            </a:r>
            <a:endParaRPr kumimoji="0" lang="en-US"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i-IN" altLang="zh-CN" sz="1200" b="0" i="0" u="none" strike="noStrike" cap="none" normalizeH="0" baseline="0" dirty="0" smtClean="0">
                <a:ln>
                  <a:noFill/>
                </a:ln>
                <a:solidFill>
                  <a:schemeClr val="tx1"/>
                </a:solidFill>
                <a:effectLst/>
                <a:latin typeface="Times New Roman" pitchFamily="18" charset="0"/>
                <a:ea typeface="Droid Sans"/>
                <a:cs typeface="Mangal" pitchFamily="18" charset="0"/>
              </a:rPr>
              <a:t>Fabien NONOTTE</a:t>
            </a:r>
            <a:endParaRPr kumimoji="0" lang="en-US"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i-IN" altLang="zh-CN" sz="1200" b="0" i="0" u="none" strike="noStrike" cap="none" normalizeH="0" baseline="0" dirty="0" smtClean="0">
                <a:ln>
                  <a:noFill/>
                </a:ln>
                <a:solidFill>
                  <a:schemeClr val="tx1"/>
                </a:solidFill>
                <a:effectLst/>
                <a:latin typeface="Times New Roman" pitchFamily="18" charset="0"/>
                <a:ea typeface="Droid Sans"/>
                <a:cs typeface="Mangal" pitchFamily="18" charset="0"/>
              </a:rPr>
              <a:t>Vincent PARIZOT</a:t>
            </a:r>
            <a:endParaRPr kumimoji="0" lang="en-US"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i-IN" altLang="zh-CN" sz="1200" b="0" i="0" u="none" strike="noStrike" cap="none" normalizeH="0" baseline="0" dirty="0" smtClean="0">
                <a:ln>
                  <a:noFill/>
                </a:ln>
                <a:solidFill>
                  <a:schemeClr val="tx1"/>
                </a:solidFill>
                <a:effectLst/>
                <a:latin typeface="Times New Roman" pitchFamily="18" charset="0"/>
                <a:ea typeface="Droid Sans"/>
                <a:cs typeface="Mangal" pitchFamily="18" charset="0"/>
              </a:rPr>
              <a:t>Christian PERSECHINI</a:t>
            </a:r>
            <a:endParaRPr kumimoji="0" lang="en-US"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i-IN" altLang="zh-CN" sz="1200" b="0" i="0" u="none" strike="noStrike" cap="none" normalizeH="0" baseline="0" dirty="0" smtClean="0">
                <a:ln>
                  <a:noFill/>
                </a:ln>
                <a:solidFill>
                  <a:schemeClr val="tx1"/>
                </a:solidFill>
                <a:effectLst/>
                <a:latin typeface="Times New Roman" pitchFamily="18" charset="0"/>
                <a:ea typeface="Droid Sans"/>
                <a:cs typeface="Mangal" pitchFamily="18" charset="0"/>
              </a:rPr>
              <a:t>Pascal MARCONNOT</a:t>
            </a:r>
            <a:endParaRPr kumimoji="0" lang="en-US"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Mangal" pitchFamily="18" charset="0"/>
              </a:rPr>
              <a:t>Je</a:t>
            </a:r>
            <a:r>
              <a:rPr kumimoji="0" lang="hi-IN" altLang="zh-CN" sz="1200" b="0" i="0" u="none" strike="noStrike" cap="none" normalizeH="0" baseline="0" dirty="0" smtClean="0">
                <a:ln>
                  <a:noFill/>
                </a:ln>
                <a:solidFill>
                  <a:schemeClr val="tx1"/>
                </a:solidFill>
                <a:effectLst/>
                <a:latin typeface="Times New Roman" pitchFamily="18" charset="0"/>
                <a:ea typeface="Droid Sans"/>
                <a:cs typeface="Mangal" pitchFamily="18" charset="0"/>
              </a:rPr>
              <a:t>an-Michel FELDER</a:t>
            </a:r>
            <a:endParaRPr kumimoji="0" lang="en-US"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i-IN" altLang="zh-CN" sz="1200" b="0" i="0" u="none" strike="noStrike" cap="none" normalizeH="0" baseline="0" dirty="0" smtClean="0">
                <a:ln>
                  <a:noFill/>
                </a:ln>
                <a:solidFill>
                  <a:schemeClr val="tx1"/>
                </a:solidFill>
                <a:effectLst/>
                <a:latin typeface="Times New Roman" pitchFamily="18" charset="0"/>
                <a:ea typeface="Droid Sans"/>
                <a:cs typeface="Mangal" pitchFamily="18" charset="0"/>
              </a:rPr>
              <a:t>Stéphane CREVAT</a:t>
            </a:r>
            <a:endParaRPr kumimoji="0" lang="en-US"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i-IN" altLang="zh-CN" sz="1200" b="0" i="0" u="none" strike="noStrike" cap="none" normalizeH="0" baseline="0" dirty="0" smtClean="0">
                <a:ln>
                  <a:noFill/>
                </a:ln>
                <a:solidFill>
                  <a:schemeClr val="tx1"/>
                </a:solidFill>
                <a:effectLst/>
                <a:latin typeface="Times New Roman" pitchFamily="18" charset="0"/>
                <a:ea typeface="Droid Sans"/>
                <a:cs typeface="Mangal" pitchFamily="18" charset="0"/>
              </a:rPr>
              <a:t>Dominique CRAIMET</a:t>
            </a:r>
            <a:endParaRPr kumimoji="0" lang="hi-IN" altLang="zh-CN"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 Box 2"/>
          <p:cNvSpPr txBox="1">
            <a:spLocks noChangeArrowheads="1"/>
          </p:cNvSpPr>
          <p:nvPr/>
        </p:nvSpPr>
        <p:spPr bwMode="auto">
          <a:xfrm>
            <a:off x="3717925" y="4710113"/>
            <a:ext cx="19716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zh-CN" sz="1200" b="0" i="0" u="none" strike="noStrike" cap="none" normalizeH="0" baseline="0" smtClean="0">
              <a:ln>
                <a:noFill/>
              </a:ln>
              <a:solidFill>
                <a:schemeClr val="tx1"/>
              </a:solidFill>
              <a:effectLst/>
              <a:latin typeface="Times New Roman" pitchFamily="18" charset="0"/>
              <a:ea typeface="Droid Sans"/>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smtClean="0">
                <a:ln>
                  <a:noFill/>
                </a:ln>
                <a:solidFill>
                  <a:schemeClr val="tx1"/>
                </a:solidFill>
                <a:effectLst/>
                <a:latin typeface="Times New Roman" pitchFamily="18" charset="0"/>
                <a:ea typeface="Droid Sans"/>
                <a:cs typeface="Times New Roman" pitchFamily="18" charset="0"/>
              </a:rPr>
              <a:t>Emilie MUTTERER</a:t>
            </a:r>
            <a:endParaRPr kumimoji="0" lang="fr-FR" altLang="zh-CN"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smtClean="0">
                <a:ln>
                  <a:noFill/>
                </a:ln>
                <a:solidFill>
                  <a:schemeClr val="tx1"/>
                </a:solidFill>
                <a:effectLst/>
                <a:latin typeface="Times New Roman" pitchFamily="18" charset="0"/>
                <a:ea typeface="Droid Sans"/>
                <a:cs typeface="Times New Roman" pitchFamily="18" charset="0"/>
              </a:rPr>
              <a:t>(+ 1 prof vente)</a:t>
            </a:r>
            <a:endParaRPr kumimoji="0" lang="fr-FR" altLang="zh-CN"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Text Box 3"/>
          <p:cNvSpPr txBox="1">
            <a:spLocks noChangeArrowheads="1"/>
          </p:cNvSpPr>
          <p:nvPr/>
        </p:nvSpPr>
        <p:spPr bwMode="auto">
          <a:xfrm>
            <a:off x="3708400" y="5329238"/>
            <a:ext cx="19716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zh-CN" sz="1200" b="0" i="0" u="none" strike="noStrike" cap="none" normalizeH="0" baseline="0" smtClean="0">
              <a:ln>
                <a:noFill/>
              </a:ln>
              <a:solidFill>
                <a:schemeClr val="tx1"/>
              </a:solidFill>
              <a:effectLst/>
              <a:latin typeface="Times New Roman" pitchFamily="18" charset="0"/>
              <a:ea typeface="Droid Sans"/>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smtClean="0">
                <a:ln>
                  <a:noFill/>
                </a:ln>
                <a:solidFill>
                  <a:schemeClr val="tx1"/>
                </a:solidFill>
                <a:effectLst/>
                <a:latin typeface="Times New Roman" pitchFamily="18" charset="0"/>
                <a:ea typeface="Droid Sans"/>
                <a:cs typeface="Times New Roman" pitchFamily="18" charset="0"/>
              </a:rPr>
              <a:t>Dominique HELIN ?</a:t>
            </a:r>
            <a:endParaRPr kumimoji="0" lang="fr-FR" altLang="zh-CN"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Text Box 4"/>
          <p:cNvSpPr txBox="1">
            <a:spLocks noChangeArrowheads="1"/>
          </p:cNvSpPr>
          <p:nvPr/>
        </p:nvSpPr>
        <p:spPr bwMode="auto">
          <a:xfrm>
            <a:off x="5661025" y="2328863"/>
            <a:ext cx="1409700"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zh-CN" sz="1200" b="0" i="0" u="none" strike="noStrike" cap="none" normalizeH="0" baseline="0" smtClean="0">
              <a:ln>
                <a:noFill/>
              </a:ln>
              <a:solidFill>
                <a:schemeClr val="tx1"/>
              </a:solidFill>
              <a:effectLst/>
              <a:latin typeface="Times New Roman" pitchFamily="18" charset="0"/>
              <a:ea typeface="Droid Sans"/>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smtClean="0">
                <a:ln>
                  <a:noFill/>
                </a:ln>
                <a:solidFill>
                  <a:schemeClr val="tx1"/>
                </a:solidFill>
                <a:effectLst/>
                <a:latin typeface="Times New Roman" pitchFamily="18" charset="0"/>
                <a:ea typeface="Droid Sans"/>
                <a:cs typeface="Times New Roman" pitchFamily="18" charset="0"/>
              </a:rPr>
              <a:t>Nicolas COULON-PILLOT</a:t>
            </a:r>
            <a:endParaRPr kumimoji="0" lang="fr-FR" altLang="zh-CN"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smtClean="0">
                <a:ln>
                  <a:noFill/>
                </a:ln>
                <a:solidFill>
                  <a:schemeClr val="tx1"/>
                </a:solidFill>
                <a:effectLst/>
                <a:latin typeface="Times New Roman" pitchFamily="18" charset="0"/>
                <a:ea typeface="Droid Sans"/>
                <a:cs typeface="Times New Roman" pitchFamily="18" charset="0"/>
              </a:rPr>
              <a:t>Ludovic DERET</a:t>
            </a:r>
            <a:endParaRPr kumimoji="0" lang="fr-FR" altLang="zh-CN"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smtClean="0">
                <a:ln>
                  <a:noFill/>
                </a:ln>
                <a:solidFill>
                  <a:schemeClr val="tx1"/>
                </a:solidFill>
                <a:effectLst/>
                <a:latin typeface="Times New Roman" pitchFamily="18" charset="0"/>
                <a:ea typeface="Droid Sans"/>
                <a:cs typeface="Times New Roman" pitchFamily="18" charset="0"/>
              </a:rPr>
              <a:t>Bertrand SCHMIEDEN</a:t>
            </a:r>
            <a:endParaRPr kumimoji="0" lang="fr-FR" altLang="zh-CN"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smtClean="0">
                <a:ln>
                  <a:noFill/>
                </a:ln>
                <a:solidFill>
                  <a:schemeClr val="tx1"/>
                </a:solidFill>
                <a:effectLst/>
                <a:latin typeface="Times New Roman" pitchFamily="18" charset="0"/>
                <a:ea typeface="Droid Sans"/>
                <a:cs typeface="Times New Roman" pitchFamily="18" charset="0"/>
              </a:rPr>
              <a:t>Philippe MENCARAGLIA</a:t>
            </a:r>
            <a:endParaRPr kumimoji="0" lang="fr-FR" altLang="zh-CN"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Text Box 5"/>
          <p:cNvSpPr txBox="1">
            <a:spLocks noChangeArrowheads="1"/>
          </p:cNvSpPr>
          <p:nvPr/>
        </p:nvSpPr>
        <p:spPr bwMode="auto">
          <a:xfrm>
            <a:off x="5080000" y="4414838"/>
            <a:ext cx="19716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zh-CN" sz="1200" b="0" i="0" u="none" strike="noStrike" cap="none" normalizeH="0" baseline="0" smtClean="0">
                <a:ln>
                  <a:noFill/>
                </a:ln>
                <a:solidFill>
                  <a:schemeClr val="tx1"/>
                </a:solidFill>
                <a:effectLst/>
                <a:latin typeface="Times New Roman" pitchFamily="18" charset="0"/>
                <a:ea typeface="Droid Sans"/>
                <a:cs typeface="Times New Roman" pitchFamily="18" charset="0"/>
              </a:rPr>
              <a:t>Sandrine BAUDRY</a:t>
            </a:r>
            <a:endParaRPr kumimoji="0" lang="fr-FR" altLang="zh-CN"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Text Box 6"/>
          <p:cNvSpPr txBox="1">
            <a:spLocks noChangeArrowheads="1"/>
          </p:cNvSpPr>
          <p:nvPr/>
        </p:nvSpPr>
        <p:spPr bwMode="auto">
          <a:xfrm>
            <a:off x="780213" y="902369"/>
            <a:ext cx="1971675" cy="281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err="1" smtClean="0">
                <a:ln>
                  <a:noFill/>
                </a:ln>
                <a:solidFill>
                  <a:schemeClr val="tx1"/>
                </a:solidFill>
                <a:effectLst/>
                <a:latin typeface="Times New Roman" pitchFamily="18" charset="0"/>
                <a:ea typeface="Droid Sans"/>
                <a:cs typeface="Times New Roman" pitchFamily="18" charset="0"/>
              </a:rPr>
              <a:t>Ardavan</a:t>
            </a: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 </a:t>
            </a:r>
            <a:r>
              <a:rPr kumimoji="0" lang="fr-FR" altLang="zh-CN" sz="1200" b="0" i="0" u="none" strike="noStrike" cap="none" normalizeH="0" baseline="0" dirty="0" err="1" smtClean="0">
                <a:ln>
                  <a:noFill/>
                </a:ln>
                <a:solidFill>
                  <a:schemeClr val="tx1"/>
                </a:solidFill>
                <a:effectLst/>
                <a:latin typeface="Times New Roman" pitchFamily="18" charset="0"/>
                <a:ea typeface="Droid Sans"/>
                <a:cs typeface="Times New Roman" pitchFamily="18" charset="0"/>
              </a:rPr>
              <a:t>Soleymani</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FC Horticole</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Françoise BOUTET</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Horticultrice</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SRFD</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Gwladys BUFFAT</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DDT-SEA</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CG90</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Direction de l’environnement</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CIA</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CR</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Commune de Valdoie</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zh-CN"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Text Box 7"/>
          <p:cNvSpPr txBox="1">
            <a:spLocks noChangeArrowheads="1"/>
          </p:cNvSpPr>
          <p:nvPr/>
        </p:nvSpPr>
        <p:spPr bwMode="auto">
          <a:xfrm>
            <a:off x="6548459" y="182161"/>
            <a:ext cx="1191893" cy="1330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zh-CN" sz="1200" b="0" i="0" u="sng" strike="noStrike" cap="none" normalizeH="0" baseline="0" dirty="0" smtClean="0">
              <a:ln>
                <a:noFill/>
              </a:ln>
              <a:solidFill>
                <a:schemeClr val="tx1"/>
              </a:solidFill>
              <a:effectLst/>
              <a:latin typeface="Times New Roman" pitchFamily="18" charset="0"/>
              <a:ea typeface="Droid Sans"/>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sng" strike="noStrike" cap="none" normalizeH="0" baseline="0" dirty="0" smtClean="0">
                <a:ln>
                  <a:noFill/>
                </a:ln>
                <a:solidFill>
                  <a:schemeClr val="tx1"/>
                </a:solidFill>
                <a:effectLst/>
                <a:latin typeface="Times New Roman" pitchFamily="18" charset="0"/>
                <a:ea typeface="Droid Sans"/>
                <a:cs typeface="Times New Roman" pitchFamily="18" charset="0"/>
              </a:rPr>
              <a:t>Clients</a:t>
            </a: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 :</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 particuliers, </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 écoles, collèges, lycées</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 entreprises, </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0" i="0" u="none" strike="noStrike" cap="none" normalizeH="0" baseline="0" dirty="0" smtClean="0">
                <a:ln>
                  <a:noFill/>
                </a:ln>
                <a:solidFill>
                  <a:schemeClr val="tx1"/>
                </a:solidFill>
                <a:effectLst/>
                <a:latin typeface="Times New Roman" pitchFamily="18" charset="0"/>
                <a:ea typeface="Droid Sans"/>
                <a:cs typeface="Times New Roman" pitchFamily="18" charset="0"/>
              </a:rPr>
              <a:t>- communes.</a:t>
            </a:r>
            <a:endParaRPr kumimoji="0" lang="fr-FR" altLang="zh-CN"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Oval 11"/>
          <p:cNvSpPr>
            <a:spLocks noChangeArrowheads="1"/>
          </p:cNvSpPr>
          <p:nvPr/>
        </p:nvSpPr>
        <p:spPr bwMode="auto">
          <a:xfrm>
            <a:off x="3371849" y="550863"/>
            <a:ext cx="2466975" cy="1924050"/>
          </a:xfrm>
          <a:prstGeom prst="ellipse">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 name="Oval 9"/>
          <p:cNvSpPr>
            <a:spLocks noChangeArrowheads="1"/>
          </p:cNvSpPr>
          <p:nvPr/>
        </p:nvSpPr>
        <p:spPr bwMode="auto">
          <a:xfrm>
            <a:off x="3836987" y="2085812"/>
            <a:ext cx="1714500" cy="647700"/>
          </a:xfrm>
          <a:prstGeom prst="ellipse">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Text Box 10"/>
          <p:cNvSpPr txBox="1">
            <a:spLocks noChangeArrowheads="1"/>
          </p:cNvSpPr>
          <p:nvPr/>
        </p:nvSpPr>
        <p:spPr bwMode="auto">
          <a:xfrm>
            <a:off x="2571208" y="1677821"/>
            <a:ext cx="124451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zh-CN" sz="1200" b="0" i="1" u="none" strike="noStrike" cap="none" normalizeH="0" baseline="0" dirty="0" smtClean="0">
                <a:ln>
                  <a:noFill/>
                </a:ln>
                <a:solidFill>
                  <a:srgbClr val="993300"/>
                </a:solidFill>
                <a:effectLst/>
                <a:latin typeface="Times New Roman" pitchFamily="18" charset="0"/>
                <a:ea typeface="Droid Sans"/>
                <a:cs typeface="Times New Roman" pitchFamily="18" charset="0"/>
              </a:rPr>
              <a:t>Autres enseignants du lycée et formateurs du CFPPA</a:t>
            </a:r>
            <a:endParaRPr kumimoji="0" lang="fr-FR" altLang="zh-CN"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Rectangle 14"/>
          <p:cNvSpPr>
            <a:spLocks noChangeArrowheads="1"/>
          </p:cNvSpPr>
          <p:nvPr/>
        </p:nvSpPr>
        <p:spPr bwMode="auto">
          <a:xfrm>
            <a:off x="2217738" y="-233065"/>
            <a:ext cx="341471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fr-FR" altLang="zh-CN" sz="1800" b="1" i="0" u="none" strike="noStrike" cap="none" normalizeH="0" baseline="0" dirty="0" smtClean="0">
                <a:ln>
                  <a:noFill/>
                </a:ln>
                <a:solidFill>
                  <a:schemeClr val="tx1"/>
                </a:solidFill>
                <a:effectLst/>
                <a:latin typeface="Times New Roman" pitchFamily="18" charset="0"/>
                <a:ea typeface="Droid Sans"/>
                <a:cs typeface="Times New Roman" pitchFamily="18" charset="0"/>
              </a:rPr>
              <a:t>			Schéma des frontières</a:t>
            </a:r>
            <a:endParaRPr kumimoji="0" lang="fr-FR" altLang="zh-CN"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zh-CN"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Rectangle 17"/>
          <p:cNvSpPr>
            <a:spLocks noChangeArrowheads="1"/>
          </p:cNvSpPr>
          <p:nvPr/>
        </p:nvSpPr>
        <p:spPr bwMode="auto">
          <a:xfrm>
            <a:off x="-180528" y="45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900" b="0" i="0" u="none" strike="noStrike" cap="none" normalizeH="0" baseline="0" smtClean="0">
                <a:ln>
                  <a:noFill/>
                </a:ln>
                <a:solidFill>
                  <a:schemeClr val="tx1"/>
                </a:solidFill>
                <a:effectLst/>
                <a:latin typeface="Arial" pitchFamily="34" charset="0"/>
                <a:cs typeface="Arial" pitchFamily="34" charset="0"/>
              </a:rPr>
              <a:t/>
            </a:r>
            <a:br>
              <a:rPr kumimoji="0" lang="fr-FR" sz="900" b="0" i="0" u="none" strike="noStrike" cap="none" normalizeH="0" baseline="0" smtClean="0">
                <a:ln>
                  <a:noFill/>
                </a:ln>
                <a:solidFill>
                  <a:schemeClr val="tx1"/>
                </a:solidFill>
                <a:effectLst/>
                <a:latin typeface="Arial" pitchFamily="34" charset="0"/>
                <a:cs typeface="Arial" pitchFamily="34" charset="0"/>
              </a:rPr>
            </a:br>
            <a:endParaRPr kumimoji="0" lang="fr-FR"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Rectangle 18"/>
          <p:cNvSpPr>
            <a:spLocks noChangeArrowheads="1"/>
          </p:cNvSpPr>
          <p:nvPr/>
        </p:nvSpPr>
        <p:spPr bwMode="auto">
          <a:xfrm>
            <a:off x="0" y="914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20"/>
          <p:cNvSpPr>
            <a:spLocks noChangeArrowheads="1"/>
          </p:cNvSpPr>
          <p:nvPr/>
        </p:nvSpPr>
        <p:spPr bwMode="auto">
          <a:xfrm>
            <a:off x="353470" y="378315"/>
            <a:ext cx="2217738"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9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800" b="1" i="0" u="none" strike="noStrike" cap="none" normalizeH="0" baseline="0" dirty="0" smtClean="0">
                <a:ln>
                  <a:noFill/>
                </a:ln>
                <a:solidFill>
                  <a:srgbClr val="FF0000"/>
                </a:solidFill>
                <a:effectLst/>
                <a:latin typeface="Arial" pitchFamily="34" charset="0"/>
                <a:cs typeface="Arial" pitchFamily="34" charset="0"/>
              </a:rPr>
              <a:t>Hors exploitation</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9" name="Rectangle 18"/>
          <p:cNvSpPr/>
          <p:nvPr/>
        </p:nvSpPr>
        <p:spPr>
          <a:xfrm>
            <a:off x="1315622" y="4366713"/>
            <a:ext cx="1402948" cy="523220"/>
          </a:xfrm>
          <a:prstGeom prst="rect">
            <a:avLst/>
          </a:prstGeom>
        </p:spPr>
        <p:txBody>
          <a:bodyPr wrap="none">
            <a:spAutoFit/>
          </a:bodyPr>
          <a:lstStyle/>
          <a:p>
            <a:pPr lvl="0"/>
            <a:r>
              <a:rPr lang="hi-IN" altLang="zh-CN" b="1" dirty="0">
                <a:solidFill>
                  <a:srgbClr val="FF0000"/>
                </a:solidFill>
                <a:latin typeface="Times New Roman" pitchFamily="18" charset="0"/>
                <a:ea typeface="Droid Sans"/>
                <a:cs typeface="Mangal" pitchFamily="18" charset="0"/>
              </a:rPr>
              <a:t>Exploitation</a:t>
            </a:r>
            <a:endParaRPr lang="hi-IN" altLang="zh-CN" sz="2800" dirty="0">
              <a:cs typeface="Arial" pitchFamily="34" charset="0"/>
            </a:endParaRPr>
          </a:p>
        </p:txBody>
      </p:sp>
    </p:spTree>
    <p:extLst>
      <p:ext uri="{BB962C8B-B14F-4D97-AF65-F5344CB8AC3E}">
        <p14:creationId xmlns:p14="http://schemas.microsoft.com/office/powerpoint/2010/main" val="25902313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8313" y="0"/>
            <a:ext cx="8229600" cy="908720"/>
          </a:xfrm>
        </p:spPr>
        <p:txBody>
          <a:bodyPr>
            <a:normAutofit/>
          </a:bodyPr>
          <a:lstStyle/>
          <a:p>
            <a:r>
              <a:rPr lang="fr-FR" sz="2800" dirty="0" smtClean="0"/>
              <a:t>2. S’accorder </a:t>
            </a:r>
            <a:r>
              <a:rPr lang="fr-FR" sz="2800" dirty="0"/>
              <a:t>sur une certaine ambition du projet</a:t>
            </a:r>
          </a:p>
        </p:txBody>
      </p:sp>
      <p:sp>
        <p:nvSpPr>
          <p:cNvPr id="3" name="Espace réservé du contenu 2"/>
          <p:cNvSpPr>
            <a:spLocks noGrp="1"/>
          </p:cNvSpPr>
          <p:nvPr>
            <p:ph idx="1"/>
          </p:nvPr>
        </p:nvSpPr>
        <p:spPr>
          <a:xfrm>
            <a:off x="467544" y="692696"/>
            <a:ext cx="8496944" cy="4871343"/>
          </a:xfrm>
        </p:spPr>
        <p:txBody>
          <a:bodyPr/>
          <a:lstStyle/>
          <a:p>
            <a:pPr lvl="2">
              <a:spcBef>
                <a:spcPts val="400"/>
              </a:spcBef>
            </a:pPr>
            <a:r>
              <a:rPr lang="fr-FR" sz="2400" b="1" dirty="0" smtClean="0"/>
              <a:t>Quelle ambition ?</a:t>
            </a:r>
          </a:p>
          <a:p>
            <a:pPr lvl="3">
              <a:spcBef>
                <a:spcPts val="400"/>
              </a:spcBef>
            </a:pPr>
            <a:r>
              <a:rPr lang="fr-FR" sz="2000" dirty="0" smtClean="0"/>
              <a:t>Projet conforme</a:t>
            </a:r>
          </a:p>
          <a:p>
            <a:pPr lvl="3">
              <a:spcBef>
                <a:spcPts val="400"/>
              </a:spcBef>
            </a:pPr>
            <a:r>
              <a:rPr lang="fr-FR" sz="2000" dirty="0" smtClean="0"/>
              <a:t>Projet participatif (informer / consulter / concerter/</a:t>
            </a:r>
            <a:r>
              <a:rPr lang="fr-FR" sz="2000" dirty="0" err="1" smtClean="0"/>
              <a:t>co</a:t>
            </a:r>
            <a:r>
              <a:rPr lang="fr-FR" sz="2000" dirty="0" smtClean="0"/>
              <a:t>-construire)</a:t>
            </a:r>
          </a:p>
          <a:p>
            <a:pPr lvl="3">
              <a:spcBef>
                <a:spcPts val="400"/>
              </a:spcBef>
            </a:pPr>
            <a:r>
              <a:rPr lang="fr-FR" sz="2000" dirty="0" smtClean="0"/>
              <a:t>Projet ancré dans un contexte territorial</a:t>
            </a:r>
          </a:p>
          <a:p>
            <a:pPr lvl="3">
              <a:spcBef>
                <a:spcPts val="400"/>
              </a:spcBef>
            </a:pPr>
            <a:r>
              <a:rPr lang="fr-FR" sz="2000" dirty="0" smtClean="0"/>
              <a:t>Un projet </a:t>
            </a:r>
            <a:r>
              <a:rPr lang="fr-FR" sz="2000" dirty="0"/>
              <a:t> </a:t>
            </a:r>
            <a:r>
              <a:rPr lang="fr-FR" sz="2000" dirty="0" smtClean="0"/>
              <a:t>agroécologie compatible ?</a:t>
            </a:r>
          </a:p>
          <a:p>
            <a:pPr lvl="3">
              <a:spcBef>
                <a:spcPts val="400"/>
              </a:spcBef>
            </a:pPr>
            <a:endParaRPr lang="fr-FR" sz="2000" dirty="0" smtClean="0"/>
          </a:p>
          <a:p>
            <a:pPr lvl="2">
              <a:spcBef>
                <a:spcPts val="400"/>
              </a:spcBef>
            </a:pPr>
            <a:r>
              <a:rPr lang="fr-FR" sz="2400" b="1" dirty="0" smtClean="0"/>
              <a:t>Les fonctions attendues du projet</a:t>
            </a:r>
          </a:p>
          <a:p>
            <a:pPr marL="1601787" lvl="3" indent="-285750">
              <a:lnSpc>
                <a:spcPct val="90000"/>
              </a:lnSpc>
              <a:defRPr/>
            </a:pPr>
            <a:r>
              <a:rPr lang="fr-FR" sz="2000" dirty="0"/>
              <a:t>Un document à remettre à l’administration</a:t>
            </a:r>
          </a:p>
          <a:p>
            <a:pPr marL="1601787" lvl="3" indent="-285750">
              <a:lnSpc>
                <a:spcPct val="90000"/>
              </a:lnSpc>
              <a:defRPr/>
            </a:pPr>
            <a:r>
              <a:rPr lang="fr-FR" sz="2000" dirty="0"/>
              <a:t>Un outil de communication</a:t>
            </a:r>
          </a:p>
          <a:p>
            <a:pPr marL="1601787" lvl="3" indent="-285750">
              <a:lnSpc>
                <a:spcPct val="90000"/>
              </a:lnSpc>
              <a:defRPr/>
            </a:pPr>
            <a:r>
              <a:rPr lang="fr-FR" sz="2000" dirty="0"/>
              <a:t>Un outil de pilotage du fonctionnement du système</a:t>
            </a:r>
          </a:p>
          <a:p>
            <a:pPr marL="1601787" lvl="3" indent="-285750">
              <a:lnSpc>
                <a:spcPct val="90000"/>
              </a:lnSpc>
              <a:defRPr/>
            </a:pPr>
            <a:r>
              <a:rPr lang="fr-FR" sz="2000" dirty="0"/>
              <a:t>Un outil de management du </a:t>
            </a:r>
            <a:r>
              <a:rPr lang="fr-FR" sz="2000" dirty="0" smtClean="0"/>
              <a:t>changement</a:t>
            </a:r>
          </a:p>
          <a:p>
            <a:pPr marL="1601787" lvl="3" indent="-285750">
              <a:lnSpc>
                <a:spcPct val="90000"/>
              </a:lnSpc>
              <a:defRPr/>
            </a:pPr>
            <a:r>
              <a:rPr lang="fr-FR" sz="2000" dirty="0" smtClean="0"/>
              <a:t>Un outil de négociation et de contractualisation</a:t>
            </a:r>
          </a:p>
          <a:p>
            <a:pPr marL="1601787" lvl="3" indent="-285750">
              <a:lnSpc>
                <a:spcPct val="90000"/>
              </a:lnSpc>
              <a:defRPr/>
            </a:pPr>
            <a:endParaRPr lang="fr-FR" sz="2000" dirty="0"/>
          </a:p>
          <a:p>
            <a:pPr lvl="2">
              <a:spcBef>
                <a:spcPts val="400"/>
              </a:spcBef>
            </a:pPr>
            <a:r>
              <a:rPr lang="fr-FR" sz="2400" b="1" dirty="0" smtClean="0"/>
              <a:t>Articulations avec d’autres projets ?</a:t>
            </a:r>
            <a:endParaRPr lang="fr-FR" sz="2400" b="1" dirty="0"/>
          </a:p>
        </p:txBody>
      </p:sp>
    </p:spTree>
    <p:extLst>
      <p:ext uri="{BB962C8B-B14F-4D97-AF65-F5344CB8AC3E}">
        <p14:creationId xmlns:p14="http://schemas.microsoft.com/office/powerpoint/2010/main" val="1729759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3. Mettre en place une structure de gouvernance</a:t>
            </a:r>
            <a:endParaRPr lang="fr-FR" dirty="0"/>
          </a:p>
        </p:txBody>
      </p:sp>
      <p:sp>
        <p:nvSpPr>
          <p:cNvPr id="3" name="Espace réservé du contenu 2"/>
          <p:cNvSpPr>
            <a:spLocks noGrp="1"/>
          </p:cNvSpPr>
          <p:nvPr>
            <p:ph idx="1"/>
          </p:nvPr>
        </p:nvSpPr>
        <p:spPr>
          <a:xfrm>
            <a:off x="539552" y="980728"/>
            <a:ext cx="8229600" cy="5400600"/>
          </a:xfrm>
        </p:spPr>
        <p:txBody>
          <a:bodyPr/>
          <a:lstStyle/>
          <a:p>
            <a:r>
              <a:rPr lang="fr-FR" dirty="0" smtClean="0"/>
              <a:t>Comité de pilotage </a:t>
            </a:r>
            <a:r>
              <a:rPr lang="fr-FR" sz="2400" dirty="0" smtClean="0"/>
              <a:t>(fonction politique d’orientation stratégique)</a:t>
            </a:r>
          </a:p>
          <a:p>
            <a:r>
              <a:rPr lang="fr-FR" dirty="0" smtClean="0"/>
              <a:t>Comité de suivi : </a:t>
            </a:r>
            <a:r>
              <a:rPr lang="fr-FR" sz="2400" dirty="0" smtClean="0"/>
              <a:t>avancée des travaux, interface avec toutes les parties prenantes, vérifie </a:t>
            </a:r>
            <a:r>
              <a:rPr lang="fr-FR" sz="2400" dirty="0"/>
              <a:t>que </a:t>
            </a:r>
            <a:r>
              <a:rPr lang="fr-FR" sz="2400" dirty="0" smtClean="0"/>
              <a:t>le système d’action est cohérent </a:t>
            </a:r>
            <a:r>
              <a:rPr lang="fr-FR" sz="2400" dirty="0"/>
              <a:t>avec </a:t>
            </a:r>
            <a:r>
              <a:rPr lang="fr-FR" sz="2400" dirty="0" smtClean="0"/>
              <a:t>la stratégie, l’environnement</a:t>
            </a:r>
            <a:r>
              <a:rPr lang="fr-FR" sz="2400" dirty="0"/>
              <a:t>, les commandes, le système de </a:t>
            </a:r>
            <a:r>
              <a:rPr lang="fr-FR" sz="2400" dirty="0" smtClean="0"/>
              <a:t>contraintes … </a:t>
            </a:r>
          </a:p>
          <a:p>
            <a:r>
              <a:rPr lang="fr-FR" dirty="0" smtClean="0"/>
              <a:t>Un comité technique opérationnel intervient sur le fonctionnement du projet</a:t>
            </a:r>
          </a:p>
          <a:p>
            <a:r>
              <a:rPr lang="fr-FR" dirty="0" smtClean="0"/>
              <a:t>Les acteurs concernés par le </a:t>
            </a:r>
            <a:r>
              <a:rPr lang="fr-FR" dirty="0" smtClean="0"/>
              <a:t>projet (actions)</a:t>
            </a:r>
            <a:endParaRPr lang="fr-FR" dirty="0" smtClean="0"/>
          </a:p>
          <a:p>
            <a:r>
              <a:rPr lang="fr-FR" dirty="0" smtClean="0"/>
              <a:t>Un responsable en charge de l’organisation de ce pilotage </a:t>
            </a:r>
            <a:r>
              <a:rPr lang="fr-FR" sz="2400" dirty="0" smtClean="0"/>
              <a:t>(chef de projet) qui organise, programme, assure la fonction logistique ….</a:t>
            </a:r>
            <a:endParaRPr lang="fr-FR" sz="2400" dirty="0"/>
          </a:p>
          <a:p>
            <a:pPr lvl="1"/>
            <a:endParaRPr lang="fr-FR" dirty="0" smtClean="0"/>
          </a:p>
        </p:txBody>
      </p:sp>
    </p:spTree>
    <p:extLst>
      <p:ext uri="{BB962C8B-B14F-4D97-AF65-F5344CB8AC3E}">
        <p14:creationId xmlns:p14="http://schemas.microsoft.com/office/powerpoint/2010/main" val="24973383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a:grpSpLocks/>
          </p:cNvGrpSpPr>
          <p:nvPr/>
        </p:nvGrpSpPr>
        <p:grpSpPr bwMode="auto">
          <a:xfrm>
            <a:off x="323528" y="332656"/>
            <a:ext cx="8280920" cy="5328592"/>
            <a:chOff x="236" y="65"/>
            <a:chExt cx="8426" cy="491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grpSpPr>
        <p:sp>
          <p:nvSpPr>
            <p:cNvPr id="3" name="Oval 3"/>
            <p:cNvSpPr>
              <a:spLocks noChangeArrowheads="1"/>
            </p:cNvSpPr>
            <p:nvPr/>
          </p:nvSpPr>
          <p:spPr bwMode="auto">
            <a:xfrm>
              <a:off x="1912" y="968"/>
              <a:ext cx="2085" cy="1898"/>
            </a:xfrm>
            <a:prstGeom prst="ellipse">
              <a:avLst/>
            </a:prstGeom>
            <a:ln>
              <a:headEnd/>
              <a:tailEnd/>
            </a:ln>
            <a:extLst/>
          </p:spPr>
          <p:style>
            <a:lnRef idx="1">
              <a:schemeClr val="accent3"/>
            </a:lnRef>
            <a:fillRef idx="2">
              <a:schemeClr val="accent3"/>
            </a:fillRef>
            <a:effectRef idx="1">
              <a:schemeClr val="accent3"/>
            </a:effectRef>
            <a:fontRef idx="minor">
              <a:schemeClr val="dk1"/>
            </a:fontRef>
          </p:style>
          <p:txBody>
            <a:bodyPr rot="0" vert="horz" wrap="square" lIns="0" tIns="0" rIns="0" bIns="0" anchor="ctr" anchorCtr="1">
              <a:noAutofit/>
            </a:bodyPr>
            <a:lstStyle/>
            <a:p>
              <a:pPr algn="ctr">
                <a:spcAft>
                  <a:spcPts val="0"/>
                </a:spcAft>
              </a:pPr>
              <a:r>
                <a:rPr lang="en-GB" sz="1400" spc="20" dirty="0" err="1">
                  <a:effectLst/>
                  <a:latin typeface="Tahoma"/>
                  <a:ea typeface="Times New Roman"/>
                </a:rPr>
                <a:t>Groupe</a:t>
              </a:r>
              <a:r>
                <a:rPr lang="en-GB" sz="1400" spc="20" dirty="0">
                  <a:effectLst/>
                  <a:latin typeface="Tahoma"/>
                  <a:ea typeface="Times New Roman"/>
                </a:rPr>
                <a:t> </a:t>
              </a:r>
              <a:r>
                <a:rPr lang="en-GB" sz="1400" spc="20" dirty="0" err="1">
                  <a:effectLst/>
                  <a:latin typeface="Tahoma"/>
                  <a:ea typeface="Times New Roman"/>
                </a:rPr>
                <a:t>projet</a:t>
              </a:r>
              <a:endParaRPr lang="fr-FR" sz="1400" spc="20" dirty="0">
                <a:effectLst/>
                <a:latin typeface="Tahoma"/>
                <a:ea typeface="Times New Roman"/>
              </a:endParaRPr>
            </a:p>
          </p:txBody>
        </p:sp>
        <p:sp>
          <p:nvSpPr>
            <p:cNvPr id="4" name="Oval 4"/>
            <p:cNvSpPr>
              <a:spLocks noChangeArrowheads="1"/>
            </p:cNvSpPr>
            <p:nvPr/>
          </p:nvSpPr>
          <p:spPr bwMode="auto">
            <a:xfrm>
              <a:off x="2265" y="1073"/>
              <a:ext cx="1404" cy="725"/>
            </a:xfrm>
            <a:prstGeom prst="ellipse">
              <a:avLst/>
            </a:prstGeom>
            <a:ln>
              <a:headEnd/>
              <a:tailEnd/>
            </a:ln>
            <a:extLst/>
          </p:spPr>
          <p:style>
            <a:lnRef idx="1">
              <a:schemeClr val="accent3"/>
            </a:lnRef>
            <a:fillRef idx="2">
              <a:schemeClr val="accent3"/>
            </a:fillRef>
            <a:effectRef idx="1">
              <a:schemeClr val="accent3"/>
            </a:effectRef>
            <a:fontRef idx="minor">
              <a:schemeClr val="dk1"/>
            </a:fontRef>
          </p:style>
          <p:txBody>
            <a:bodyPr rot="0" vert="horz" wrap="square" lIns="0" tIns="0" rIns="0" bIns="0" anchor="ctr" anchorCtr="1">
              <a:noAutofit/>
            </a:bodyPr>
            <a:lstStyle/>
            <a:p>
              <a:pPr algn="ctr">
                <a:spcAft>
                  <a:spcPts val="0"/>
                </a:spcAft>
              </a:pPr>
              <a:r>
                <a:rPr lang="en-GB" sz="1400" b="1" spc="20" dirty="0" err="1">
                  <a:effectLst/>
                  <a:latin typeface="Tahoma"/>
                  <a:ea typeface="Times New Roman"/>
                </a:rPr>
                <a:t>Animateur</a:t>
              </a:r>
              <a:endParaRPr lang="fr-FR" sz="1400" b="1" spc="20" dirty="0">
                <a:effectLst/>
                <a:latin typeface="Tahoma"/>
                <a:ea typeface="Times New Roman"/>
              </a:endParaRPr>
            </a:p>
            <a:p>
              <a:pPr algn="ctr">
                <a:spcAft>
                  <a:spcPts val="0"/>
                </a:spcAft>
              </a:pPr>
              <a:r>
                <a:rPr lang="en-GB" sz="1400" b="1" spc="20" dirty="0" err="1">
                  <a:effectLst/>
                  <a:latin typeface="Tahoma"/>
                  <a:ea typeface="Times New Roman"/>
                </a:rPr>
                <a:t>projet</a:t>
              </a:r>
              <a:endParaRPr lang="fr-FR" sz="1400" b="1" spc="20" dirty="0">
                <a:effectLst/>
                <a:latin typeface="Tahoma"/>
                <a:ea typeface="Times New Roman"/>
              </a:endParaRPr>
            </a:p>
          </p:txBody>
        </p:sp>
        <p:sp>
          <p:nvSpPr>
            <p:cNvPr id="5" name="Oval 5"/>
            <p:cNvSpPr>
              <a:spLocks noChangeArrowheads="1"/>
            </p:cNvSpPr>
            <p:nvPr/>
          </p:nvSpPr>
          <p:spPr bwMode="auto">
            <a:xfrm>
              <a:off x="236" y="3418"/>
              <a:ext cx="3362" cy="1558"/>
            </a:xfrm>
            <a:prstGeom prst="ellipse">
              <a:avLst/>
            </a:prstGeom>
            <a:ln>
              <a:headEnd/>
              <a:tailEnd/>
            </a:ln>
            <a:extLst/>
          </p:spPr>
          <p:style>
            <a:lnRef idx="1">
              <a:schemeClr val="accent3"/>
            </a:lnRef>
            <a:fillRef idx="2">
              <a:schemeClr val="accent3"/>
            </a:fillRef>
            <a:effectRef idx="1">
              <a:schemeClr val="accent3"/>
            </a:effectRef>
            <a:fontRef idx="minor">
              <a:schemeClr val="dk1"/>
            </a:fontRef>
          </p:style>
          <p:txBody>
            <a:bodyPr rot="0" vert="horz" wrap="square" lIns="0" tIns="0" rIns="0" bIns="0" anchor="ctr" anchorCtr="1">
              <a:noAutofit/>
            </a:bodyPr>
            <a:lstStyle/>
            <a:p>
              <a:pPr algn="ctr">
                <a:spcAft>
                  <a:spcPts val="0"/>
                </a:spcAft>
              </a:pPr>
              <a:r>
                <a:rPr lang="en-GB" sz="1400" spc="20">
                  <a:effectLst/>
                  <a:latin typeface="Tahoma"/>
                  <a:ea typeface="Times New Roman"/>
                </a:rPr>
                <a:t>Plénière</a:t>
              </a:r>
              <a:endParaRPr lang="fr-FR" sz="1400" spc="20">
                <a:effectLst/>
                <a:latin typeface="Tahoma"/>
                <a:ea typeface="Times New Roman"/>
              </a:endParaRPr>
            </a:p>
            <a:p>
              <a:pPr algn="ctr">
                <a:spcAft>
                  <a:spcPts val="0"/>
                </a:spcAft>
              </a:pPr>
              <a:r>
                <a:rPr lang="en-GB" sz="1400" spc="20">
                  <a:effectLst/>
                  <a:latin typeface="Tahoma"/>
                  <a:ea typeface="Times New Roman"/>
                </a:rPr>
                <a:t>Problèmes, représentations,</a:t>
              </a:r>
              <a:endParaRPr lang="fr-FR" sz="1400" spc="20">
                <a:effectLst/>
                <a:latin typeface="Tahoma"/>
                <a:ea typeface="Times New Roman"/>
              </a:endParaRPr>
            </a:p>
            <a:p>
              <a:pPr algn="ctr">
                <a:spcAft>
                  <a:spcPts val="0"/>
                </a:spcAft>
              </a:pPr>
              <a:r>
                <a:rPr lang="en-GB" sz="1400" spc="20">
                  <a:effectLst/>
                  <a:latin typeface="Tahoma"/>
                  <a:ea typeface="Times New Roman"/>
                </a:rPr>
                <a:t>thèmes, actions,...</a:t>
              </a:r>
              <a:endParaRPr lang="fr-FR" sz="1400" spc="20">
                <a:effectLst/>
                <a:latin typeface="Tahoma"/>
                <a:ea typeface="Times New Roman"/>
              </a:endParaRPr>
            </a:p>
          </p:txBody>
        </p:sp>
        <p:sp>
          <p:nvSpPr>
            <p:cNvPr id="6" name="Oval 6"/>
            <p:cNvSpPr>
              <a:spLocks noChangeArrowheads="1"/>
            </p:cNvSpPr>
            <p:nvPr/>
          </p:nvSpPr>
          <p:spPr bwMode="auto">
            <a:xfrm>
              <a:off x="2674" y="2655"/>
              <a:ext cx="1863" cy="1534"/>
            </a:xfrm>
            <a:prstGeom prst="ellipse">
              <a:avLst/>
            </a:prstGeom>
            <a:ln>
              <a:headEnd/>
              <a:tailEnd/>
            </a:ln>
            <a:extLst/>
          </p:spPr>
          <p:style>
            <a:lnRef idx="1">
              <a:schemeClr val="accent3"/>
            </a:lnRef>
            <a:fillRef idx="2">
              <a:schemeClr val="accent3"/>
            </a:fillRef>
            <a:effectRef idx="1">
              <a:schemeClr val="accent3"/>
            </a:effectRef>
            <a:fontRef idx="minor">
              <a:schemeClr val="dk1"/>
            </a:fontRef>
          </p:style>
          <p:txBody>
            <a:bodyPr rot="0" vert="horz" wrap="square" lIns="0" tIns="0" rIns="0" bIns="0" anchor="ctr" anchorCtr="1">
              <a:noAutofit/>
            </a:bodyPr>
            <a:lstStyle/>
            <a:p>
              <a:pPr algn="ctr">
                <a:spcAft>
                  <a:spcPts val="0"/>
                </a:spcAft>
              </a:pPr>
              <a:r>
                <a:rPr lang="en-GB" sz="1400" spc="20">
                  <a:effectLst/>
                  <a:latin typeface="Tahoma"/>
                  <a:ea typeface="Times New Roman"/>
                </a:rPr>
                <a:t>Groupes</a:t>
              </a:r>
              <a:endParaRPr lang="fr-FR" sz="1400" spc="20">
                <a:effectLst/>
                <a:latin typeface="Tahoma"/>
                <a:ea typeface="Times New Roman"/>
              </a:endParaRPr>
            </a:p>
            <a:p>
              <a:pPr algn="ctr">
                <a:spcAft>
                  <a:spcPts val="0"/>
                </a:spcAft>
              </a:pPr>
              <a:r>
                <a:rPr lang="en-GB" sz="1400" spc="20">
                  <a:effectLst/>
                  <a:latin typeface="Tahoma"/>
                  <a:ea typeface="Times New Roman"/>
                </a:rPr>
                <a:t>de travail</a:t>
              </a:r>
              <a:endParaRPr lang="fr-FR" sz="1400" spc="20">
                <a:effectLst/>
                <a:latin typeface="Tahoma"/>
                <a:ea typeface="Times New Roman"/>
              </a:endParaRPr>
            </a:p>
          </p:txBody>
        </p:sp>
        <p:sp>
          <p:nvSpPr>
            <p:cNvPr id="7" name="Oval 7"/>
            <p:cNvSpPr>
              <a:spLocks noChangeArrowheads="1"/>
            </p:cNvSpPr>
            <p:nvPr/>
          </p:nvSpPr>
          <p:spPr bwMode="auto">
            <a:xfrm>
              <a:off x="5053" y="1518"/>
              <a:ext cx="1195" cy="972"/>
            </a:xfrm>
            <a:prstGeom prst="ellipse">
              <a:avLst/>
            </a:prstGeom>
            <a:ln>
              <a:headEnd/>
              <a:tailEnd/>
            </a:ln>
            <a:extLst/>
          </p:spPr>
          <p:style>
            <a:lnRef idx="1">
              <a:schemeClr val="accent3"/>
            </a:lnRef>
            <a:fillRef idx="2">
              <a:schemeClr val="accent3"/>
            </a:fillRef>
            <a:effectRef idx="1">
              <a:schemeClr val="accent3"/>
            </a:effectRef>
            <a:fontRef idx="minor">
              <a:schemeClr val="dk1"/>
            </a:fontRef>
          </p:style>
          <p:txBody>
            <a:bodyPr rot="0" vert="horz" wrap="square" lIns="0" tIns="0" rIns="0" bIns="0" anchor="ctr" anchorCtr="1">
              <a:noAutofit/>
            </a:bodyPr>
            <a:lstStyle/>
            <a:p>
              <a:pPr algn="ctr">
                <a:spcAft>
                  <a:spcPts val="0"/>
                </a:spcAft>
              </a:pPr>
              <a:r>
                <a:rPr lang="fr-FR" sz="1400" spc="20">
                  <a:effectLst/>
                  <a:latin typeface="Tahoma"/>
                  <a:ea typeface="Times New Roman"/>
                </a:rPr>
                <a:t>Équipe </a:t>
              </a:r>
            </a:p>
            <a:p>
              <a:pPr algn="ctr">
                <a:spcAft>
                  <a:spcPts val="0"/>
                </a:spcAft>
              </a:pPr>
              <a:r>
                <a:rPr lang="en-GB" sz="1400" spc="20">
                  <a:effectLst/>
                  <a:latin typeface="Tahoma"/>
                  <a:ea typeface="Times New Roman"/>
                </a:rPr>
                <a:t>de direction</a:t>
              </a:r>
              <a:endParaRPr lang="fr-FR" sz="1400" spc="20">
                <a:effectLst/>
                <a:latin typeface="Tahoma"/>
                <a:ea typeface="Times New Roman"/>
              </a:endParaRPr>
            </a:p>
          </p:txBody>
        </p:sp>
        <p:sp>
          <p:nvSpPr>
            <p:cNvPr id="8" name="Oval 8"/>
            <p:cNvSpPr>
              <a:spLocks noChangeArrowheads="1"/>
            </p:cNvSpPr>
            <p:nvPr/>
          </p:nvSpPr>
          <p:spPr bwMode="auto">
            <a:xfrm>
              <a:off x="6331" y="699"/>
              <a:ext cx="2061" cy="690"/>
            </a:xfrm>
            <a:prstGeom prst="ellipse">
              <a:avLst/>
            </a:prstGeom>
            <a:ln>
              <a:headEnd/>
              <a:tailEnd/>
            </a:ln>
            <a:extLst/>
          </p:spPr>
          <p:style>
            <a:lnRef idx="1">
              <a:schemeClr val="accent3"/>
            </a:lnRef>
            <a:fillRef idx="2">
              <a:schemeClr val="accent3"/>
            </a:fillRef>
            <a:effectRef idx="1">
              <a:schemeClr val="accent3"/>
            </a:effectRef>
            <a:fontRef idx="minor">
              <a:schemeClr val="dk1"/>
            </a:fontRef>
          </p:style>
          <p:txBody>
            <a:bodyPr rot="0" vert="horz" wrap="square" lIns="0" tIns="0" rIns="0" bIns="0" anchor="ctr" anchorCtr="1">
              <a:noAutofit/>
            </a:bodyPr>
            <a:lstStyle/>
            <a:p>
              <a:pPr algn="ctr">
                <a:spcAft>
                  <a:spcPts val="0"/>
                </a:spcAft>
              </a:pPr>
              <a:r>
                <a:rPr lang="en-GB" sz="1400" spc="20">
                  <a:effectLst/>
                  <a:latin typeface="Tahoma"/>
                  <a:ea typeface="Times New Roman"/>
                </a:rPr>
                <a:t>Comité de pilotage</a:t>
              </a:r>
              <a:endParaRPr lang="fr-FR" sz="1400" spc="20">
                <a:effectLst/>
                <a:latin typeface="Tahoma"/>
                <a:ea typeface="Times New Roman"/>
              </a:endParaRPr>
            </a:p>
          </p:txBody>
        </p:sp>
        <p:sp>
          <p:nvSpPr>
            <p:cNvPr id="9" name="Oval 9"/>
            <p:cNvSpPr>
              <a:spLocks noChangeArrowheads="1"/>
            </p:cNvSpPr>
            <p:nvPr/>
          </p:nvSpPr>
          <p:spPr bwMode="auto">
            <a:xfrm>
              <a:off x="7315" y="2831"/>
              <a:ext cx="1347" cy="971"/>
            </a:xfrm>
            <a:prstGeom prst="ellipse">
              <a:avLst/>
            </a:prstGeom>
            <a:ln>
              <a:headEnd/>
              <a:tailEnd/>
            </a:ln>
            <a:extLst/>
          </p:spPr>
          <p:style>
            <a:lnRef idx="1">
              <a:schemeClr val="accent3"/>
            </a:lnRef>
            <a:fillRef idx="2">
              <a:schemeClr val="accent3"/>
            </a:fillRef>
            <a:effectRef idx="1">
              <a:schemeClr val="accent3"/>
            </a:effectRef>
            <a:fontRef idx="minor">
              <a:schemeClr val="dk1"/>
            </a:fontRef>
          </p:style>
          <p:txBody>
            <a:bodyPr rot="0" vert="horz" wrap="square" lIns="0" tIns="0" rIns="0" bIns="0" anchor="ctr" anchorCtr="1">
              <a:noAutofit/>
            </a:bodyPr>
            <a:lstStyle/>
            <a:p>
              <a:pPr algn="ctr">
                <a:spcAft>
                  <a:spcPts val="0"/>
                </a:spcAft>
              </a:pPr>
              <a:r>
                <a:rPr lang="en-GB" sz="1400" spc="20" dirty="0" smtClean="0">
                  <a:effectLst/>
                  <a:latin typeface="Tahoma"/>
                  <a:ea typeface="Times New Roman"/>
                </a:rPr>
                <a:t>Instances</a:t>
              </a:r>
            </a:p>
            <a:p>
              <a:pPr algn="ctr">
                <a:spcAft>
                  <a:spcPts val="0"/>
                </a:spcAft>
              </a:pPr>
              <a:r>
                <a:rPr lang="fr-FR" sz="1400" spc="20" dirty="0" smtClean="0">
                  <a:latin typeface="Tahoma"/>
                  <a:ea typeface="Times New Roman"/>
                </a:rPr>
                <a:t>CA-CC-CI-CEF</a:t>
              </a:r>
              <a:endParaRPr lang="fr-FR" sz="1400" spc="20" dirty="0">
                <a:effectLst/>
                <a:latin typeface="Tahoma"/>
                <a:ea typeface="Times New Roman"/>
              </a:endParaRPr>
            </a:p>
          </p:txBody>
        </p:sp>
        <p:sp>
          <p:nvSpPr>
            <p:cNvPr id="10" name="Oval 10"/>
            <p:cNvSpPr>
              <a:spLocks noChangeArrowheads="1"/>
            </p:cNvSpPr>
            <p:nvPr/>
          </p:nvSpPr>
          <p:spPr bwMode="auto">
            <a:xfrm>
              <a:off x="2265" y="65"/>
              <a:ext cx="1019" cy="596"/>
            </a:xfrm>
            <a:prstGeom prst="ellipse">
              <a:avLst/>
            </a:prstGeom>
            <a:ln>
              <a:headEnd/>
              <a:tailEnd/>
            </a:ln>
            <a:extLst/>
          </p:spPr>
          <p:style>
            <a:lnRef idx="1">
              <a:schemeClr val="accent3"/>
            </a:lnRef>
            <a:fillRef idx="2">
              <a:schemeClr val="accent3"/>
            </a:fillRef>
            <a:effectRef idx="1">
              <a:schemeClr val="accent3"/>
            </a:effectRef>
            <a:fontRef idx="minor">
              <a:schemeClr val="dk1"/>
            </a:fontRef>
          </p:style>
          <p:txBody>
            <a:bodyPr rot="0" vert="horz" wrap="square" lIns="0" tIns="0" rIns="0" bIns="0" anchor="ctr" anchorCtr="1">
              <a:noAutofit/>
            </a:bodyPr>
            <a:lstStyle/>
            <a:p>
              <a:pPr algn="ctr">
                <a:spcAft>
                  <a:spcPts val="0"/>
                </a:spcAft>
              </a:pPr>
              <a:r>
                <a:rPr lang="en-GB" sz="1400" spc="20">
                  <a:effectLst/>
                  <a:latin typeface="Tahoma"/>
                  <a:ea typeface="Times New Roman"/>
                </a:rPr>
                <a:t>Appui</a:t>
              </a:r>
              <a:endParaRPr lang="fr-FR" sz="1400" spc="20">
                <a:effectLst/>
                <a:latin typeface="Tahoma"/>
                <a:ea typeface="Times New Roman"/>
              </a:endParaRPr>
            </a:p>
          </p:txBody>
        </p:sp>
        <p:sp>
          <p:nvSpPr>
            <p:cNvPr id="11" name="Oval 11"/>
            <p:cNvSpPr>
              <a:spLocks noChangeArrowheads="1"/>
            </p:cNvSpPr>
            <p:nvPr/>
          </p:nvSpPr>
          <p:spPr bwMode="auto">
            <a:xfrm>
              <a:off x="4104" y="2279"/>
              <a:ext cx="1217" cy="527"/>
            </a:xfrm>
            <a:prstGeom prst="ellipse">
              <a:avLst/>
            </a:prstGeom>
            <a:ln>
              <a:headEnd/>
              <a:tailEnd/>
            </a:ln>
            <a:extLst/>
          </p:spPr>
          <p:style>
            <a:lnRef idx="1">
              <a:schemeClr val="accent3"/>
            </a:lnRef>
            <a:fillRef idx="2">
              <a:schemeClr val="accent3"/>
            </a:fillRef>
            <a:effectRef idx="1">
              <a:schemeClr val="accent3"/>
            </a:effectRef>
            <a:fontRef idx="minor">
              <a:schemeClr val="dk1"/>
            </a:fontRef>
          </p:style>
          <p:txBody>
            <a:bodyPr rot="0" vert="horz" wrap="square" lIns="0" tIns="0" rIns="0" bIns="0" anchor="ctr" anchorCtr="1">
              <a:noAutofit/>
            </a:bodyPr>
            <a:lstStyle/>
            <a:p>
              <a:pPr algn="ctr">
                <a:spcAft>
                  <a:spcPts val="0"/>
                </a:spcAft>
              </a:pPr>
              <a:r>
                <a:rPr lang="en-GB" sz="1400" spc="20">
                  <a:effectLst/>
                  <a:latin typeface="Tahoma"/>
                  <a:ea typeface="Times New Roman"/>
                </a:rPr>
                <a:t>Diagnostic</a:t>
              </a:r>
              <a:endParaRPr lang="fr-FR" sz="1400" spc="20">
                <a:effectLst/>
                <a:latin typeface="Tahoma"/>
                <a:ea typeface="Times New Roman"/>
              </a:endParaRPr>
            </a:p>
          </p:txBody>
        </p:sp>
        <p:sp>
          <p:nvSpPr>
            <p:cNvPr id="12" name="Oval 12"/>
            <p:cNvSpPr>
              <a:spLocks noChangeArrowheads="1"/>
            </p:cNvSpPr>
            <p:nvPr/>
          </p:nvSpPr>
          <p:spPr bwMode="auto">
            <a:xfrm>
              <a:off x="4995" y="3100"/>
              <a:ext cx="1581" cy="761"/>
            </a:xfrm>
            <a:prstGeom prst="ellipse">
              <a:avLst/>
            </a:prstGeom>
            <a:ln>
              <a:headEnd/>
              <a:tailEnd/>
            </a:ln>
            <a:extLst/>
          </p:spPr>
          <p:style>
            <a:lnRef idx="1">
              <a:schemeClr val="accent3"/>
            </a:lnRef>
            <a:fillRef idx="2">
              <a:schemeClr val="accent3"/>
            </a:fillRef>
            <a:effectRef idx="1">
              <a:schemeClr val="accent3"/>
            </a:effectRef>
            <a:fontRef idx="minor">
              <a:schemeClr val="dk1"/>
            </a:fontRef>
          </p:style>
          <p:txBody>
            <a:bodyPr rot="0" vert="horz" wrap="square" lIns="0" tIns="0" rIns="0" bIns="0" anchor="ctr" anchorCtr="1">
              <a:noAutofit/>
            </a:bodyPr>
            <a:lstStyle/>
            <a:p>
              <a:pPr algn="ctr">
                <a:spcAft>
                  <a:spcPts val="0"/>
                </a:spcAft>
              </a:pPr>
              <a:r>
                <a:rPr lang="en-GB" sz="1400" spc="20">
                  <a:effectLst/>
                  <a:latin typeface="Tahoma"/>
                  <a:ea typeface="Times New Roman"/>
                </a:rPr>
                <a:t>Délibération</a:t>
              </a:r>
              <a:endParaRPr lang="fr-FR" sz="1400" spc="20">
                <a:effectLst/>
                <a:latin typeface="Tahoma"/>
                <a:ea typeface="Times New Roman"/>
              </a:endParaRPr>
            </a:p>
            <a:p>
              <a:pPr algn="ctr">
                <a:spcAft>
                  <a:spcPts val="0"/>
                </a:spcAft>
              </a:pPr>
              <a:r>
                <a:rPr lang="en-GB" sz="1400" spc="20">
                  <a:effectLst/>
                  <a:latin typeface="Tahoma"/>
                  <a:ea typeface="Times New Roman"/>
                </a:rPr>
                <a:t>Validation</a:t>
              </a:r>
              <a:endParaRPr lang="fr-FR" sz="1400" spc="20">
                <a:effectLst/>
                <a:latin typeface="Tahoma"/>
                <a:ea typeface="Times New Roman"/>
              </a:endParaRPr>
            </a:p>
          </p:txBody>
        </p:sp>
        <p:cxnSp>
          <p:nvCxnSpPr>
            <p:cNvPr id="13" name="Line 13"/>
            <p:cNvCxnSpPr/>
            <p:nvPr/>
          </p:nvCxnSpPr>
          <p:spPr bwMode="auto">
            <a:xfrm>
              <a:off x="2851" y="711"/>
              <a:ext cx="0" cy="479"/>
            </a:xfrm>
            <a:prstGeom prst="line">
              <a:avLst/>
            </a:prstGeom>
            <a:ln>
              <a:headEnd/>
              <a:tailEnd type="triangle" w="med" len="med"/>
            </a:ln>
            <a:extLst/>
          </p:spPr>
          <p:style>
            <a:lnRef idx="1">
              <a:schemeClr val="accent3"/>
            </a:lnRef>
            <a:fillRef idx="2">
              <a:schemeClr val="accent3"/>
            </a:fillRef>
            <a:effectRef idx="1">
              <a:schemeClr val="accent3"/>
            </a:effectRef>
            <a:fontRef idx="minor">
              <a:schemeClr val="dk1"/>
            </a:fontRef>
          </p:style>
        </p:cxnSp>
        <p:cxnSp>
          <p:nvCxnSpPr>
            <p:cNvPr id="14" name="Line 14"/>
            <p:cNvCxnSpPr/>
            <p:nvPr/>
          </p:nvCxnSpPr>
          <p:spPr bwMode="auto">
            <a:xfrm>
              <a:off x="3236" y="582"/>
              <a:ext cx="2085" cy="1087"/>
            </a:xfrm>
            <a:prstGeom prst="line">
              <a:avLst/>
            </a:prstGeom>
            <a:ln>
              <a:headEnd/>
              <a:tailEnd type="triangle" w="med" len="med"/>
            </a:ln>
            <a:extLst/>
          </p:spPr>
          <p:style>
            <a:lnRef idx="1">
              <a:schemeClr val="accent3"/>
            </a:lnRef>
            <a:fillRef idx="2">
              <a:schemeClr val="accent3"/>
            </a:fillRef>
            <a:effectRef idx="1">
              <a:schemeClr val="accent3"/>
            </a:effectRef>
            <a:fontRef idx="minor">
              <a:schemeClr val="dk1"/>
            </a:fontRef>
          </p:style>
        </p:cxnSp>
        <p:cxnSp>
          <p:nvCxnSpPr>
            <p:cNvPr id="15" name="Line 15"/>
            <p:cNvCxnSpPr/>
            <p:nvPr/>
          </p:nvCxnSpPr>
          <p:spPr bwMode="auto">
            <a:xfrm flipH="1">
              <a:off x="3997" y="1109"/>
              <a:ext cx="2273" cy="491"/>
            </a:xfrm>
            <a:prstGeom prst="line">
              <a:avLst/>
            </a:prstGeom>
            <a:ln>
              <a:headEnd/>
              <a:tailEnd type="triangle" w="med" len="med"/>
            </a:ln>
            <a:extLst/>
          </p:spPr>
          <p:style>
            <a:lnRef idx="1">
              <a:schemeClr val="accent3"/>
            </a:lnRef>
            <a:fillRef idx="2">
              <a:schemeClr val="accent3"/>
            </a:fillRef>
            <a:effectRef idx="1">
              <a:schemeClr val="accent3"/>
            </a:effectRef>
            <a:fontRef idx="minor">
              <a:schemeClr val="dk1"/>
            </a:fontRef>
          </p:style>
        </p:cxnSp>
        <p:cxnSp>
          <p:nvCxnSpPr>
            <p:cNvPr id="16" name="Line 16"/>
            <p:cNvCxnSpPr/>
            <p:nvPr/>
          </p:nvCxnSpPr>
          <p:spPr bwMode="auto">
            <a:xfrm flipH="1">
              <a:off x="6353" y="1389"/>
              <a:ext cx="491" cy="1769"/>
            </a:xfrm>
            <a:prstGeom prst="line">
              <a:avLst/>
            </a:prstGeom>
            <a:ln>
              <a:headEnd/>
              <a:tailEnd type="triangle" w="med" len="med"/>
            </a:ln>
            <a:extLst/>
          </p:spPr>
          <p:style>
            <a:lnRef idx="1">
              <a:schemeClr val="accent3"/>
            </a:lnRef>
            <a:fillRef idx="2">
              <a:schemeClr val="accent3"/>
            </a:fillRef>
            <a:effectRef idx="1">
              <a:schemeClr val="accent3"/>
            </a:effectRef>
            <a:fontRef idx="minor">
              <a:schemeClr val="dk1"/>
            </a:fontRef>
          </p:style>
        </p:cxnSp>
        <p:cxnSp>
          <p:nvCxnSpPr>
            <p:cNvPr id="17" name="Line 17"/>
            <p:cNvCxnSpPr/>
            <p:nvPr/>
          </p:nvCxnSpPr>
          <p:spPr bwMode="auto">
            <a:xfrm flipV="1">
              <a:off x="3376" y="3642"/>
              <a:ext cx="1687" cy="866"/>
            </a:xfrm>
            <a:prstGeom prst="line">
              <a:avLst/>
            </a:prstGeom>
            <a:ln>
              <a:headEnd/>
              <a:tailEnd type="triangle" w="med" len="med"/>
            </a:ln>
            <a:extLst/>
          </p:spPr>
          <p:style>
            <a:lnRef idx="1">
              <a:schemeClr val="accent3"/>
            </a:lnRef>
            <a:fillRef idx="2">
              <a:schemeClr val="accent3"/>
            </a:fillRef>
            <a:effectRef idx="1">
              <a:schemeClr val="accent3"/>
            </a:effectRef>
            <a:fontRef idx="minor">
              <a:schemeClr val="dk1"/>
            </a:fontRef>
          </p:style>
        </p:cxnSp>
        <p:cxnSp>
          <p:nvCxnSpPr>
            <p:cNvPr id="18" name="Line 18"/>
            <p:cNvCxnSpPr/>
            <p:nvPr/>
          </p:nvCxnSpPr>
          <p:spPr bwMode="auto">
            <a:xfrm flipH="1">
              <a:off x="6013" y="1313"/>
              <a:ext cx="527" cy="345"/>
            </a:xfrm>
            <a:prstGeom prst="line">
              <a:avLst/>
            </a:prstGeom>
            <a:ln>
              <a:headEnd/>
              <a:tailEnd type="triangle" w="med" len="med"/>
            </a:ln>
            <a:extLst/>
          </p:spPr>
          <p:style>
            <a:lnRef idx="1">
              <a:schemeClr val="accent3"/>
            </a:lnRef>
            <a:fillRef idx="2">
              <a:schemeClr val="accent3"/>
            </a:fillRef>
            <a:effectRef idx="1">
              <a:schemeClr val="accent3"/>
            </a:effectRef>
            <a:fontRef idx="minor">
              <a:schemeClr val="dk1"/>
            </a:fontRef>
          </p:style>
        </p:cxnSp>
        <p:cxnSp>
          <p:nvCxnSpPr>
            <p:cNvPr id="19" name="Line 19"/>
            <p:cNvCxnSpPr/>
            <p:nvPr/>
          </p:nvCxnSpPr>
          <p:spPr bwMode="auto">
            <a:xfrm flipH="1">
              <a:off x="4619" y="2034"/>
              <a:ext cx="374" cy="327"/>
            </a:xfrm>
            <a:prstGeom prst="line">
              <a:avLst/>
            </a:prstGeom>
            <a:ln>
              <a:headEnd/>
              <a:tailEnd type="triangle" w="med" len="med"/>
            </a:ln>
            <a:extLst/>
          </p:spPr>
          <p:style>
            <a:lnRef idx="1">
              <a:schemeClr val="accent3"/>
            </a:lnRef>
            <a:fillRef idx="2">
              <a:schemeClr val="accent3"/>
            </a:fillRef>
            <a:effectRef idx="1">
              <a:schemeClr val="accent3"/>
            </a:effectRef>
            <a:fontRef idx="minor">
              <a:schemeClr val="dk1"/>
            </a:fontRef>
          </p:style>
        </p:cxnSp>
        <p:cxnSp>
          <p:nvCxnSpPr>
            <p:cNvPr id="20" name="Line 20"/>
            <p:cNvCxnSpPr/>
            <p:nvPr/>
          </p:nvCxnSpPr>
          <p:spPr bwMode="auto">
            <a:xfrm flipV="1">
              <a:off x="6506" y="3322"/>
              <a:ext cx="737" cy="163"/>
            </a:xfrm>
            <a:prstGeom prst="line">
              <a:avLst/>
            </a:prstGeom>
            <a:ln>
              <a:headEnd type="triangle" w="med" len="med"/>
              <a:tailEnd type="triangle" w="med" len="med"/>
            </a:ln>
            <a:extLst/>
          </p:spPr>
          <p:style>
            <a:lnRef idx="1">
              <a:schemeClr val="accent3"/>
            </a:lnRef>
            <a:fillRef idx="2">
              <a:schemeClr val="accent3"/>
            </a:fillRef>
            <a:effectRef idx="1">
              <a:schemeClr val="accent3"/>
            </a:effectRef>
            <a:fontRef idx="minor">
              <a:schemeClr val="dk1"/>
            </a:fontRef>
          </p:style>
        </p:cxnSp>
        <p:cxnSp>
          <p:nvCxnSpPr>
            <p:cNvPr id="21" name="Line 21"/>
            <p:cNvCxnSpPr/>
            <p:nvPr/>
          </p:nvCxnSpPr>
          <p:spPr bwMode="auto">
            <a:xfrm>
              <a:off x="3423" y="2189"/>
              <a:ext cx="246" cy="854"/>
            </a:xfrm>
            <a:prstGeom prst="line">
              <a:avLst/>
            </a:prstGeom>
            <a:ln>
              <a:headEnd type="triangle" w="med" len="med"/>
              <a:tailEnd type="triangle" w="med" len="med"/>
            </a:ln>
            <a:extLst/>
          </p:spPr>
          <p:style>
            <a:lnRef idx="1">
              <a:schemeClr val="accent3"/>
            </a:lnRef>
            <a:fillRef idx="2">
              <a:schemeClr val="accent3"/>
            </a:fillRef>
            <a:effectRef idx="1">
              <a:schemeClr val="accent3"/>
            </a:effectRef>
            <a:fontRef idx="minor">
              <a:schemeClr val="dk1"/>
            </a:fontRef>
          </p:style>
        </p:cxnSp>
        <p:cxnSp>
          <p:nvCxnSpPr>
            <p:cNvPr id="22" name="Line 22"/>
            <p:cNvCxnSpPr/>
            <p:nvPr/>
          </p:nvCxnSpPr>
          <p:spPr bwMode="auto">
            <a:xfrm>
              <a:off x="4479" y="3453"/>
              <a:ext cx="620" cy="0"/>
            </a:xfrm>
            <a:prstGeom prst="line">
              <a:avLst/>
            </a:prstGeom>
            <a:ln>
              <a:headEnd/>
              <a:tailEnd type="triangle" w="med" len="med"/>
            </a:ln>
            <a:extLst/>
          </p:spPr>
          <p:style>
            <a:lnRef idx="1">
              <a:schemeClr val="accent3"/>
            </a:lnRef>
            <a:fillRef idx="2">
              <a:schemeClr val="accent3"/>
            </a:fillRef>
            <a:effectRef idx="1">
              <a:schemeClr val="accent3"/>
            </a:effectRef>
            <a:fontRef idx="minor">
              <a:schemeClr val="dk1"/>
            </a:fontRef>
          </p:style>
        </p:cxnSp>
        <p:cxnSp>
          <p:nvCxnSpPr>
            <p:cNvPr id="23" name="Line 23"/>
            <p:cNvCxnSpPr/>
            <p:nvPr/>
          </p:nvCxnSpPr>
          <p:spPr bwMode="auto">
            <a:xfrm flipH="1">
              <a:off x="1115" y="571"/>
              <a:ext cx="1264" cy="2846"/>
            </a:xfrm>
            <a:prstGeom prst="line">
              <a:avLst/>
            </a:prstGeom>
            <a:ln>
              <a:headEnd/>
              <a:tailEnd type="triangle" w="med" len="med"/>
            </a:ln>
            <a:extLst/>
          </p:spPr>
          <p:style>
            <a:lnRef idx="1">
              <a:schemeClr val="accent3"/>
            </a:lnRef>
            <a:fillRef idx="2">
              <a:schemeClr val="accent3"/>
            </a:fillRef>
            <a:effectRef idx="1">
              <a:schemeClr val="accent3"/>
            </a:effectRef>
            <a:fontRef idx="minor">
              <a:schemeClr val="dk1"/>
            </a:fontRef>
          </p:style>
        </p:cxnSp>
        <p:cxnSp>
          <p:nvCxnSpPr>
            <p:cNvPr id="24" name="Line 24"/>
            <p:cNvCxnSpPr/>
            <p:nvPr/>
          </p:nvCxnSpPr>
          <p:spPr bwMode="auto">
            <a:xfrm>
              <a:off x="3588" y="2047"/>
              <a:ext cx="667" cy="350"/>
            </a:xfrm>
            <a:prstGeom prst="line">
              <a:avLst/>
            </a:prstGeom>
            <a:ln>
              <a:headEnd type="triangle" w="med" len="med"/>
              <a:tailEnd type="triangle" w="med" len="med"/>
            </a:ln>
            <a:extLst/>
          </p:spPr>
          <p:style>
            <a:lnRef idx="1">
              <a:schemeClr val="accent3"/>
            </a:lnRef>
            <a:fillRef idx="2">
              <a:schemeClr val="accent3"/>
            </a:fillRef>
            <a:effectRef idx="1">
              <a:schemeClr val="accent3"/>
            </a:effectRef>
            <a:fontRef idx="minor">
              <a:schemeClr val="dk1"/>
            </a:fontRef>
          </p:style>
        </p:cxnSp>
      </p:grpSp>
      <p:sp>
        <p:nvSpPr>
          <p:cNvPr id="25" name="ZoneTexte 24"/>
          <p:cNvSpPr txBox="1"/>
          <p:nvPr/>
        </p:nvSpPr>
        <p:spPr>
          <a:xfrm>
            <a:off x="6001059" y="5153453"/>
            <a:ext cx="2819413" cy="369332"/>
          </a:xfrm>
          <a:prstGeom prst="rect">
            <a:avLst/>
          </a:prstGeom>
          <a:noFill/>
        </p:spPr>
        <p:txBody>
          <a:bodyPr wrap="square" rtlCol="0">
            <a:spAutoFit/>
          </a:bodyPr>
          <a:lstStyle/>
          <a:p>
            <a:r>
              <a:rPr lang="fr-FR" dirty="0" smtClean="0"/>
              <a:t>Exemple PE Amboise</a:t>
            </a:r>
            <a:endParaRPr lang="fr-FR" dirty="0"/>
          </a:p>
        </p:txBody>
      </p:sp>
    </p:spTree>
    <p:extLst>
      <p:ext uri="{BB962C8B-B14F-4D97-AF65-F5344CB8AC3E}">
        <p14:creationId xmlns:p14="http://schemas.microsoft.com/office/powerpoint/2010/main" val="22662174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4. Clarifier les niveaux d’implication des acteurs</a:t>
            </a:r>
            <a:endParaRPr lang="fr-FR" dirty="0"/>
          </a:p>
        </p:txBody>
      </p:sp>
      <p:sp>
        <p:nvSpPr>
          <p:cNvPr id="3" name="Espace réservé du contenu 2"/>
          <p:cNvSpPr>
            <a:spLocks noGrp="1"/>
          </p:cNvSpPr>
          <p:nvPr>
            <p:ph idx="1"/>
          </p:nvPr>
        </p:nvSpPr>
        <p:spPr/>
        <p:txBody>
          <a:bodyPr/>
          <a:lstStyle/>
          <a:p>
            <a:r>
              <a:rPr lang="fr-FR" dirty="0" smtClean="0"/>
              <a:t>C’est quoi un projet participatif ?</a:t>
            </a:r>
          </a:p>
          <a:p>
            <a:pPr marL="0" indent="0">
              <a:buNone/>
            </a:pPr>
            <a:endParaRPr lang="fr-FR" dirty="0" smtClean="0"/>
          </a:p>
          <a:p>
            <a:pPr marL="457200" lvl="1" indent="0">
              <a:buNone/>
            </a:pPr>
            <a:r>
              <a:rPr lang="fr-FR" dirty="0" smtClean="0"/>
              <a:t>Information</a:t>
            </a:r>
            <a:endParaRPr lang="fr-FR" dirty="0" smtClean="0"/>
          </a:p>
          <a:p>
            <a:pPr marL="457200" lvl="1" indent="0">
              <a:buNone/>
            </a:pPr>
            <a:r>
              <a:rPr lang="fr-FR" dirty="0" smtClean="0"/>
              <a:t>Consultation / </a:t>
            </a:r>
            <a:r>
              <a:rPr lang="fr-FR" dirty="0" smtClean="0"/>
              <a:t>contribution </a:t>
            </a:r>
            <a:r>
              <a:rPr lang="fr-FR" i="1" dirty="0">
                <a:solidFill>
                  <a:schemeClr val="tx1"/>
                </a:solidFill>
              </a:rPr>
              <a:t>&gt; appropriation des choix faits par d’autres</a:t>
            </a:r>
          </a:p>
          <a:p>
            <a:pPr marL="457200" lvl="1" indent="0">
              <a:buNone/>
            </a:pPr>
            <a:endParaRPr lang="fr-FR" dirty="0" smtClean="0"/>
          </a:p>
          <a:p>
            <a:pPr marL="457200" lvl="1" indent="0">
              <a:buNone/>
            </a:pPr>
            <a:r>
              <a:rPr lang="fr-FR" dirty="0" smtClean="0"/>
              <a:t>Concertation / </a:t>
            </a:r>
            <a:r>
              <a:rPr lang="fr-FR" dirty="0" smtClean="0"/>
              <a:t>conciliation </a:t>
            </a:r>
            <a:r>
              <a:rPr lang="fr-FR" i="1" dirty="0" smtClean="0">
                <a:solidFill>
                  <a:schemeClr val="tx1"/>
                </a:solidFill>
              </a:rPr>
              <a:t>&gt; appropriation de la problématique &gt; influence possible sur les choix</a:t>
            </a:r>
            <a:endParaRPr lang="fr-FR" dirty="0" smtClean="0"/>
          </a:p>
          <a:p>
            <a:pPr marL="457200" lvl="1" indent="0">
              <a:buNone/>
            </a:pPr>
            <a:r>
              <a:rPr lang="fr-FR" dirty="0" smtClean="0"/>
              <a:t>Co-construction /recherche du </a:t>
            </a:r>
            <a:r>
              <a:rPr lang="fr-FR" dirty="0" smtClean="0"/>
              <a:t>compromis </a:t>
            </a:r>
            <a:r>
              <a:rPr lang="fr-FR" i="1" dirty="0" smtClean="0">
                <a:solidFill>
                  <a:schemeClr val="tx1"/>
                </a:solidFill>
              </a:rPr>
              <a:t>&gt; élaboration commune des décisions</a:t>
            </a:r>
            <a:endParaRPr lang="fr-FR" i="1" dirty="0" smtClean="0">
              <a:solidFill>
                <a:schemeClr val="tx1"/>
              </a:solidFill>
            </a:endParaRPr>
          </a:p>
          <a:p>
            <a:endParaRPr lang="fr-FR" dirty="0"/>
          </a:p>
          <a:p>
            <a:pPr lvl="2">
              <a:buFont typeface="Wingdings" pitchFamily="2" charset="2"/>
              <a:buChar char="Ø"/>
            </a:pPr>
            <a:r>
              <a:rPr lang="fr-FR" dirty="0" smtClean="0"/>
              <a:t>Vers une organisation apprenante</a:t>
            </a:r>
          </a:p>
          <a:p>
            <a:pPr lvl="2">
              <a:buFont typeface="Wingdings" pitchFamily="2" charset="2"/>
              <a:buChar char="Ø"/>
            </a:pPr>
            <a:endParaRPr lang="fr-FR" dirty="0" smtClean="0"/>
          </a:p>
        </p:txBody>
      </p:sp>
    </p:spTree>
    <p:extLst>
      <p:ext uri="{BB962C8B-B14F-4D97-AF65-F5344CB8AC3E}">
        <p14:creationId xmlns:p14="http://schemas.microsoft.com/office/powerpoint/2010/main" val="4703519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88640"/>
            <a:ext cx="8229600" cy="1143000"/>
          </a:xfrm>
        </p:spPr>
        <p:txBody>
          <a:bodyPr>
            <a:normAutofit fontScale="90000"/>
          </a:bodyPr>
          <a:lstStyle/>
          <a:p>
            <a:pPr marL="457200" indent="-457200"/>
            <a:r>
              <a:rPr lang="fr-FR" sz="3100" dirty="0"/>
              <a:t>5</a:t>
            </a:r>
            <a:r>
              <a:rPr lang="fr-FR" sz="3100" dirty="0" smtClean="0"/>
              <a:t>. Partir </a:t>
            </a:r>
            <a:r>
              <a:rPr lang="fr-FR" sz="3100" dirty="0"/>
              <a:t>des intérêts personnels </a:t>
            </a:r>
            <a:r>
              <a:rPr lang="fr-FR" dirty="0"/>
              <a:t>(représentations, préoccupations, valeurs</a:t>
            </a:r>
            <a:r>
              <a:rPr lang="fr-FR" dirty="0" smtClean="0"/>
              <a:t>)</a:t>
            </a:r>
            <a:r>
              <a:rPr lang="fr-FR" dirty="0"/>
              <a:t/>
            </a:r>
            <a:br>
              <a:rPr lang="fr-FR" dirty="0"/>
            </a:br>
            <a:endParaRPr lang="fr-FR" dirty="0"/>
          </a:p>
        </p:txBody>
      </p:sp>
      <p:sp>
        <p:nvSpPr>
          <p:cNvPr id="3" name="Espace réservé du contenu 2"/>
          <p:cNvSpPr>
            <a:spLocks noGrp="1"/>
          </p:cNvSpPr>
          <p:nvPr>
            <p:ph idx="1"/>
          </p:nvPr>
        </p:nvSpPr>
        <p:spPr>
          <a:xfrm>
            <a:off x="467544" y="1484784"/>
            <a:ext cx="8229600" cy="4525963"/>
          </a:xfrm>
        </p:spPr>
        <p:txBody>
          <a:bodyPr/>
          <a:lstStyle/>
          <a:p>
            <a:pPr marL="457200" lvl="1" indent="0">
              <a:lnSpc>
                <a:spcPct val="90000"/>
              </a:lnSpc>
              <a:buNone/>
              <a:defRPr/>
            </a:pPr>
            <a:r>
              <a:rPr lang="fr-FR" dirty="0" smtClean="0">
                <a:solidFill>
                  <a:srgbClr val="404040"/>
                </a:solidFill>
              </a:rPr>
              <a:t>Partager </a:t>
            </a:r>
            <a:r>
              <a:rPr lang="fr-FR" dirty="0">
                <a:solidFill>
                  <a:srgbClr val="404040"/>
                </a:solidFill>
              </a:rPr>
              <a:t>nos différences de </a:t>
            </a:r>
            <a:r>
              <a:rPr lang="fr-FR" dirty="0" smtClean="0">
                <a:solidFill>
                  <a:srgbClr val="404040"/>
                </a:solidFill>
              </a:rPr>
              <a:t>conceptions / réduire les représentations obstacle </a:t>
            </a:r>
            <a:r>
              <a:rPr lang="fr-FR" dirty="0">
                <a:solidFill>
                  <a:srgbClr val="404040"/>
                </a:solidFill>
              </a:rPr>
              <a:t>pour pouvoir travailler ensemble sur des objets qui interrogent nos missions </a:t>
            </a:r>
          </a:p>
          <a:p>
            <a:pPr marL="457200" lvl="1" indent="0">
              <a:lnSpc>
                <a:spcPct val="90000"/>
              </a:lnSpc>
              <a:buNone/>
              <a:defRPr/>
            </a:pPr>
            <a:r>
              <a:rPr lang="fr-FR" b="1" dirty="0">
                <a:solidFill>
                  <a:schemeClr val="folHlink"/>
                </a:solidFill>
                <a:effectLst/>
              </a:rPr>
              <a:t>	</a:t>
            </a:r>
            <a:r>
              <a:rPr lang="fr-FR" dirty="0">
                <a:solidFill>
                  <a:srgbClr val="404040"/>
                </a:solidFill>
              </a:rPr>
              <a:t>C’est quoi pour vous :</a:t>
            </a:r>
          </a:p>
          <a:p>
            <a:pPr marL="1601787" lvl="3" indent="-285750">
              <a:lnSpc>
                <a:spcPct val="90000"/>
              </a:lnSpc>
              <a:buFont typeface="Wingdings" pitchFamily="2" charset="2"/>
              <a:buChar char="Ø"/>
              <a:defRPr/>
            </a:pPr>
            <a:r>
              <a:rPr lang="fr-FR" sz="2000" dirty="0">
                <a:solidFill>
                  <a:srgbClr val="0070C0"/>
                </a:solidFill>
                <a:ea typeface="Tahoma" pitchFamily="34" charset="0"/>
                <a:cs typeface="Tahoma" pitchFamily="34" charset="0"/>
              </a:rPr>
              <a:t>Un projet </a:t>
            </a:r>
            <a:r>
              <a:rPr lang="fr-FR" sz="2000" dirty="0" smtClean="0">
                <a:solidFill>
                  <a:srgbClr val="0070C0"/>
                </a:solidFill>
                <a:ea typeface="Tahoma" pitchFamily="34" charset="0"/>
                <a:cs typeface="Tahoma" pitchFamily="34" charset="0"/>
              </a:rPr>
              <a:t>pédagogique ?</a:t>
            </a:r>
            <a:endParaRPr lang="fr-FR" sz="2000" dirty="0">
              <a:solidFill>
                <a:srgbClr val="0070C0"/>
              </a:solidFill>
              <a:ea typeface="Tahoma" pitchFamily="34" charset="0"/>
              <a:cs typeface="Tahoma" pitchFamily="34" charset="0"/>
            </a:endParaRPr>
          </a:p>
          <a:p>
            <a:pPr marL="1601787" lvl="3" indent="-285750">
              <a:lnSpc>
                <a:spcPct val="90000"/>
              </a:lnSpc>
              <a:buFont typeface="Wingdings" pitchFamily="2" charset="2"/>
              <a:buChar char="Ø"/>
              <a:defRPr/>
            </a:pPr>
            <a:r>
              <a:rPr lang="fr-FR" sz="2000" dirty="0" smtClean="0">
                <a:solidFill>
                  <a:srgbClr val="0070C0"/>
                </a:solidFill>
                <a:ea typeface="Tahoma" pitchFamily="34" charset="0"/>
                <a:cs typeface="Tahoma" pitchFamily="34" charset="0"/>
              </a:rPr>
              <a:t>Un </a:t>
            </a:r>
            <a:r>
              <a:rPr lang="fr-FR" sz="2000" dirty="0">
                <a:solidFill>
                  <a:srgbClr val="0070C0"/>
                </a:solidFill>
                <a:ea typeface="Tahoma" pitchFamily="34" charset="0"/>
                <a:cs typeface="Tahoma" pitchFamily="34" charset="0"/>
              </a:rPr>
              <a:t>projet </a:t>
            </a:r>
            <a:r>
              <a:rPr lang="fr-FR" sz="2000" dirty="0" smtClean="0">
                <a:solidFill>
                  <a:srgbClr val="0070C0"/>
                </a:solidFill>
                <a:ea typeface="Tahoma" pitchFamily="34" charset="0"/>
                <a:cs typeface="Tahoma" pitchFamily="34" charset="0"/>
              </a:rPr>
              <a:t>agroécologique ?</a:t>
            </a:r>
            <a:endParaRPr lang="fr-FR" sz="2000" dirty="0">
              <a:solidFill>
                <a:srgbClr val="0070C0"/>
              </a:solidFill>
              <a:ea typeface="Tahoma" pitchFamily="34" charset="0"/>
              <a:cs typeface="Tahoma" pitchFamily="34" charset="0"/>
            </a:endParaRPr>
          </a:p>
          <a:p>
            <a:pPr marL="1601787" lvl="3" indent="-285750">
              <a:lnSpc>
                <a:spcPct val="90000"/>
              </a:lnSpc>
              <a:buFont typeface="Wingdings" pitchFamily="2" charset="2"/>
              <a:buChar char="Ø"/>
              <a:defRPr/>
            </a:pPr>
            <a:r>
              <a:rPr lang="fr-FR" sz="2000" dirty="0" smtClean="0">
                <a:solidFill>
                  <a:srgbClr val="0070C0"/>
                </a:solidFill>
                <a:ea typeface="Tahoma" pitchFamily="34" charset="0"/>
                <a:cs typeface="Tahoma" pitchFamily="34" charset="0"/>
              </a:rPr>
              <a:t>Une exploitation qui accueille des élèves ?</a:t>
            </a:r>
            <a:endParaRPr lang="fr-FR" sz="2000" dirty="0">
              <a:solidFill>
                <a:srgbClr val="0070C0"/>
              </a:solidFill>
              <a:ea typeface="Tahoma" pitchFamily="34" charset="0"/>
              <a:cs typeface="Tahoma" pitchFamily="34" charset="0"/>
            </a:endParaRPr>
          </a:p>
          <a:p>
            <a:pPr marL="1316037" lvl="3" indent="0">
              <a:lnSpc>
                <a:spcPct val="90000"/>
              </a:lnSpc>
              <a:buNone/>
              <a:defRPr/>
            </a:pPr>
            <a:endParaRPr lang="fr-FR" dirty="0">
              <a:solidFill>
                <a:schemeClr val="accent5">
                  <a:lumMod val="50000"/>
                </a:schemeClr>
              </a:solidFill>
              <a:effectLst>
                <a:outerShdw blurRad="38100" dist="38100" dir="2700000" algn="tl">
                  <a:srgbClr val="000000">
                    <a:alpha val="43137"/>
                  </a:srgbClr>
                </a:outerShdw>
              </a:effectLst>
              <a:ea typeface="Tahoma" pitchFamily="34" charset="0"/>
              <a:cs typeface="Tahoma" pitchFamily="34" charset="0"/>
            </a:endParaRPr>
          </a:p>
          <a:p>
            <a:pPr marL="457200" lvl="1" indent="0">
              <a:lnSpc>
                <a:spcPct val="90000"/>
              </a:lnSpc>
              <a:buNone/>
              <a:defRPr/>
            </a:pPr>
            <a:r>
              <a:rPr lang="fr-FR" dirty="0" smtClean="0">
                <a:solidFill>
                  <a:srgbClr val="404040"/>
                </a:solidFill>
              </a:rPr>
              <a:t>Identifier les préoccupations :</a:t>
            </a:r>
            <a:endParaRPr lang="fr-FR" dirty="0">
              <a:solidFill>
                <a:srgbClr val="404040"/>
              </a:solidFill>
            </a:endParaRPr>
          </a:p>
          <a:p>
            <a:pPr marL="1601787" lvl="3" indent="-285750">
              <a:lnSpc>
                <a:spcPct val="90000"/>
              </a:lnSpc>
              <a:buFont typeface="Wingdings" pitchFamily="2" charset="2"/>
              <a:buChar char="Ø"/>
              <a:defRPr/>
            </a:pPr>
            <a:r>
              <a:rPr lang="fr-FR" dirty="0" smtClean="0">
                <a:solidFill>
                  <a:srgbClr val="0070C0"/>
                </a:solidFill>
                <a:ea typeface="Tahoma" pitchFamily="34" charset="0"/>
                <a:cs typeface="Tahoma" pitchFamily="34" charset="0"/>
              </a:rPr>
              <a:t>Les inquiétudes</a:t>
            </a:r>
          </a:p>
          <a:p>
            <a:pPr marL="1601787" lvl="3" indent="-285750">
              <a:lnSpc>
                <a:spcPct val="90000"/>
              </a:lnSpc>
              <a:buFont typeface="Wingdings" pitchFamily="2" charset="2"/>
              <a:buChar char="Ø"/>
              <a:defRPr/>
            </a:pPr>
            <a:r>
              <a:rPr lang="fr-FR" dirty="0" smtClean="0">
                <a:solidFill>
                  <a:srgbClr val="0070C0"/>
                </a:solidFill>
                <a:ea typeface="Tahoma" pitchFamily="34" charset="0"/>
                <a:cs typeface="Tahoma" pitchFamily="34" charset="0"/>
              </a:rPr>
              <a:t>Ce vers quoi on ne veut pas aller ensemble</a:t>
            </a:r>
            <a:endParaRPr lang="fr-FR" dirty="0">
              <a:solidFill>
                <a:srgbClr val="0070C0"/>
              </a:solidFill>
              <a:ea typeface="Tahoma" pitchFamily="34" charset="0"/>
              <a:cs typeface="Tahoma" pitchFamily="34" charset="0"/>
            </a:endParaRPr>
          </a:p>
          <a:p>
            <a:pPr marL="858837" lvl="2" indent="0">
              <a:lnSpc>
                <a:spcPct val="90000"/>
              </a:lnSpc>
              <a:defRPr/>
            </a:pPr>
            <a:endParaRPr lang="fr-FR" sz="1600" dirty="0">
              <a:solidFill>
                <a:schemeClr val="tx2"/>
              </a:solidFill>
              <a:effectLst>
                <a:outerShdw blurRad="38100" dist="38100" dir="2700000" algn="tl">
                  <a:srgbClr val="000000">
                    <a:alpha val="43137"/>
                  </a:srgbClr>
                </a:outerShdw>
              </a:effectLst>
              <a:ea typeface="Tahoma" pitchFamily="34" charset="0"/>
              <a:cs typeface="Tahoma" pitchFamily="34" charset="0"/>
            </a:endParaRPr>
          </a:p>
          <a:p>
            <a:endParaRPr lang="fr-FR" dirty="0"/>
          </a:p>
        </p:txBody>
      </p:sp>
    </p:spTree>
    <p:extLst>
      <p:ext uri="{BB962C8B-B14F-4D97-AF65-F5344CB8AC3E}">
        <p14:creationId xmlns:p14="http://schemas.microsoft.com/office/powerpoint/2010/main" val="12868853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88640"/>
            <a:ext cx="8229600" cy="864096"/>
          </a:xfrm>
        </p:spPr>
        <p:txBody>
          <a:bodyPr>
            <a:normAutofit fontScale="90000"/>
          </a:bodyPr>
          <a:lstStyle/>
          <a:p>
            <a:pPr marL="457200" indent="-457200"/>
            <a:r>
              <a:rPr lang="fr-FR" dirty="0" smtClean="0"/>
              <a:t>5. </a:t>
            </a:r>
            <a:r>
              <a:rPr lang="fr-FR" sz="3100" dirty="0" smtClean="0"/>
              <a:t>Partir </a:t>
            </a:r>
            <a:r>
              <a:rPr lang="fr-FR" sz="3100" dirty="0"/>
              <a:t>des intérêts personnels </a:t>
            </a:r>
            <a:r>
              <a:rPr lang="fr-FR" dirty="0"/>
              <a:t>(représentations, préoccupations, valeurs)</a:t>
            </a:r>
            <a:br>
              <a:rPr lang="fr-FR" dirty="0"/>
            </a:br>
            <a:endParaRPr lang="fr-FR" dirty="0"/>
          </a:p>
        </p:txBody>
      </p:sp>
      <p:sp>
        <p:nvSpPr>
          <p:cNvPr id="3" name="Espace réservé du contenu 2"/>
          <p:cNvSpPr>
            <a:spLocks noGrp="1"/>
          </p:cNvSpPr>
          <p:nvPr>
            <p:ph idx="1"/>
          </p:nvPr>
        </p:nvSpPr>
        <p:spPr/>
        <p:txBody>
          <a:bodyPr/>
          <a:lstStyle/>
          <a:p>
            <a:pPr marL="0" indent="0">
              <a:buNone/>
            </a:pPr>
            <a:r>
              <a:rPr lang="fr-FR" sz="2400" dirty="0"/>
              <a:t>Passer de l’implicite à l’explicite</a:t>
            </a:r>
          </a:p>
          <a:p>
            <a:pPr lvl="3">
              <a:spcBef>
                <a:spcPts val="400"/>
              </a:spcBef>
              <a:buFont typeface="Wingdings" pitchFamily="2" charset="2"/>
              <a:buChar char="§"/>
            </a:pPr>
            <a:r>
              <a:rPr lang="fr-FR" sz="1600" dirty="0"/>
              <a:t>Les  valeurs de l’institution</a:t>
            </a:r>
          </a:p>
          <a:p>
            <a:pPr lvl="3">
              <a:spcBef>
                <a:spcPts val="400"/>
              </a:spcBef>
              <a:buFont typeface="Wingdings" pitchFamily="2" charset="2"/>
              <a:buChar char="§"/>
            </a:pPr>
            <a:r>
              <a:rPr lang="fr-FR" sz="1600" dirty="0"/>
              <a:t>Nos missions, notre utilité sociale, </a:t>
            </a:r>
            <a:r>
              <a:rPr lang="fr-FR" sz="1600" dirty="0" smtClean="0"/>
              <a:t>raison </a:t>
            </a:r>
            <a:r>
              <a:rPr lang="fr-FR" sz="1600" dirty="0"/>
              <a:t>d’être</a:t>
            </a:r>
          </a:p>
          <a:p>
            <a:pPr lvl="3">
              <a:spcBef>
                <a:spcPts val="400"/>
              </a:spcBef>
              <a:buFont typeface="Wingdings" pitchFamily="2" charset="2"/>
              <a:buChar char="§"/>
            </a:pPr>
            <a:r>
              <a:rPr lang="fr-FR" sz="1600" dirty="0"/>
              <a:t>L’identité spécifique de </a:t>
            </a:r>
            <a:r>
              <a:rPr lang="fr-FR" sz="1600" dirty="0" smtClean="0"/>
              <a:t>l’organisation (historique</a:t>
            </a:r>
            <a:r>
              <a:rPr lang="fr-FR" sz="1600" dirty="0"/>
              <a:t>, en changement …)</a:t>
            </a:r>
          </a:p>
          <a:p>
            <a:pPr lvl="1"/>
            <a:r>
              <a:rPr lang="fr-FR" sz="2000" dirty="0"/>
              <a:t>Permet de redonner du sens à son </a:t>
            </a:r>
            <a:r>
              <a:rPr lang="fr-FR" sz="2000" dirty="0" smtClean="0"/>
              <a:t>travail &gt; motivation</a:t>
            </a:r>
            <a:endParaRPr lang="fr-FR" sz="2000" dirty="0"/>
          </a:p>
          <a:p>
            <a:pPr lvl="3">
              <a:spcBef>
                <a:spcPts val="400"/>
              </a:spcBef>
              <a:buFont typeface="Wingdings" pitchFamily="2" charset="2"/>
              <a:buChar char="§"/>
            </a:pPr>
            <a:r>
              <a:rPr lang="fr-FR" sz="1600" dirty="0"/>
              <a:t>Qu’est-ce que j’essaye de faire dans mon travail </a:t>
            </a:r>
            <a:r>
              <a:rPr lang="fr-FR" sz="1600" dirty="0" smtClean="0"/>
              <a:t> pour </a:t>
            </a:r>
            <a:r>
              <a:rPr lang="fr-FR" sz="1600" dirty="0"/>
              <a:t>….</a:t>
            </a:r>
          </a:p>
          <a:p>
            <a:pPr lvl="3">
              <a:spcBef>
                <a:spcPts val="400"/>
              </a:spcBef>
              <a:buFont typeface="Wingdings" pitchFamily="2" charset="2"/>
              <a:buChar char="§"/>
            </a:pPr>
            <a:r>
              <a:rPr lang="fr-FR" sz="1600" dirty="0"/>
              <a:t>Quelles méthodes, outils, façons de faire pour faire passer des valeurs, lutter contre l’inacceptable ?</a:t>
            </a:r>
          </a:p>
          <a:p>
            <a:pPr lvl="1"/>
            <a:r>
              <a:rPr lang="fr-FR" sz="2000" dirty="0"/>
              <a:t>Permet de prioriser et de faire des choix</a:t>
            </a:r>
          </a:p>
          <a:p>
            <a:pPr lvl="3">
              <a:spcBef>
                <a:spcPts val="400"/>
              </a:spcBef>
              <a:buFont typeface="Wingdings" pitchFamily="2" charset="2"/>
              <a:buChar char="§"/>
            </a:pPr>
            <a:r>
              <a:rPr lang="fr-FR" sz="1600" dirty="0"/>
              <a:t>Parmi toutes les propositions d’actions, privilégier le bien commun</a:t>
            </a:r>
          </a:p>
          <a:p>
            <a:pPr lvl="3">
              <a:spcBef>
                <a:spcPts val="400"/>
              </a:spcBef>
              <a:buFont typeface="Wingdings" pitchFamily="2" charset="2"/>
              <a:buChar char="§"/>
            </a:pPr>
            <a:r>
              <a:rPr lang="fr-FR" sz="1600" dirty="0"/>
              <a:t>Transparence des décisions et gouvernance cohérente avec le système de valeurs</a:t>
            </a:r>
          </a:p>
          <a:p>
            <a:pPr lvl="3">
              <a:spcBef>
                <a:spcPts val="400"/>
              </a:spcBef>
              <a:buFont typeface="Wingdings" pitchFamily="2" charset="2"/>
              <a:buChar char="§"/>
            </a:pPr>
            <a:r>
              <a:rPr lang="fr-FR" sz="1600" dirty="0"/>
              <a:t>Donner de la force aux orientations stratégiques</a:t>
            </a:r>
            <a:endParaRPr lang="fr-FR" dirty="0"/>
          </a:p>
          <a:p>
            <a:pPr lvl="1"/>
            <a:r>
              <a:rPr lang="fr-FR" sz="2000" dirty="0"/>
              <a:t>Peut permettre une certaine médiation</a:t>
            </a:r>
          </a:p>
          <a:p>
            <a:pPr lvl="3">
              <a:spcBef>
                <a:spcPts val="400"/>
              </a:spcBef>
              <a:buFont typeface="Wingdings" pitchFamily="2" charset="2"/>
              <a:buChar char="§"/>
            </a:pPr>
            <a:r>
              <a:rPr lang="fr-FR" sz="1600" i="1" dirty="0"/>
              <a:t>« On n’avait jamais partagé cela avant …. Finalement on est d’accord sur l’essentiel »</a:t>
            </a:r>
            <a:endParaRPr lang="fr-FR" i="1" dirty="0"/>
          </a:p>
          <a:p>
            <a:pPr marL="858837" lvl="2" indent="0">
              <a:lnSpc>
                <a:spcPct val="90000"/>
              </a:lnSpc>
              <a:defRPr/>
            </a:pPr>
            <a:endParaRPr lang="fr-FR" sz="1600" dirty="0">
              <a:solidFill>
                <a:schemeClr val="tx2"/>
              </a:solidFill>
              <a:effectLst>
                <a:outerShdw blurRad="38100" dist="38100" dir="2700000" algn="tl">
                  <a:srgbClr val="000000">
                    <a:alpha val="43137"/>
                  </a:srgbClr>
                </a:outerShdw>
              </a:effectLst>
              <a:ea typeface="Tahoma" pitchFamily="34" charset="0"/>
              <a:cs typeface="Tahoma" pitchFamily="34" charset="0"/>
            </a:endParaRPr>
          </a:p>
          <a:p>
            <a:endParaRPr lang="fr-FR" dirty="0"/>
          </a:p>
        </p:txBody>
      </p:sp>
    </p:spTree>
    <p:extLst>
      <p:ext uri="{BB962C8B-B14F-4D97-AF65-F5344CB8AC3E}">
        <p14:creationId xmlns:p14="http://schemas.microsoft.com/office/powerpoint/2010/main" val="23764548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2" name="Picture 6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0816" y="0"/>
            <a:ext cx="8784976" cy="6288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Rectangle 40"/>
          <p:cNvSpPr/>
          <p:nvPr/>
        </p:nvSpPr>
        <p:spPr>
          <a:xfrm>
            <a:off x="1538572" y="332656"/>
            <a:ext cx="648072" cy="2160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xxxx</a:t>
            </a:r>
            <a:endParaRPr lang="fr-FR" dirty="0"/>
          </a:p>
        </p:txBody>
      </p:sp>
    </p:spTree>
    <p:extLst>
      <p:ext uri="{BB962C8B-B14F-4D97-AF65-F5344CB8AC3E}">
        <p14:creationId xmlns:p14="http://schemas.microsoft.com/office/powerpoint/2010/main" val="18218622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16632"/>
            <a:ext cx="8229600" cy="1143000"/>
          </a:xfrm>
        </p:spPr>
        <p:txBody>
          <a:bodyPr>
            <a:normAutofit fontScale="90000"/>
          </a:bodyPr>
          <a:lstStyle/>
          <a:p>
            <a:r>
              <a:rPr lang="fr-FR" dirty="0" smtClean="0"/>
              <a:t>6. </a:t>
            </a:r>
            <a:r>
              <a:rPr lang="fr-FR" sz="3100" dirty="0"/>
              <a:t>Faire exprimer les envies, les rêves, activer la créativité (vision)</a:t>
            </a:r>
            <a:br>
              <a:rPr lang="fr-FR" sz="3100" dirty="0"/>
            </a:br>
            <a:endParaRPr lang="fr-FR" sz="3100" dirty="0"/>
          </a:p>
        </p:txBody>
      </p:sp>
      <p:sp>
        <p:nvSpPr>
          <p:cNvPr id="3" name="Espace réservé du contenu 2"/>
          <p:cNvSpPr>
            <a:spLocks noGrp="1"/>
          </p:cNvSpPr>
          <p:nvPr>
            <p:ph idx="1"/>
          </p:nvPr>
        </p:nvSpPr>
        <p:spPr/>
        <p:txBody>
          <a:bodyPr/>
          <a:lstStyle/>
          <a:p>
            <a:endParaRPr lang="fr-FR" dirty="0" smtClean="0"/>
          </a:p>
          <a:p>
            <a:r>
              <a:rPr lang="fr-FR" dirty="0" smtClean="0"/>
              <a:t>Ce serait quoi pour vous le projet idéal ?</a:t>
            </a:r>
          </a:p>
          <a:p>
            <a:r>
              <a:rPr lang="fr-FR" dirty="0" smtClean="0"/>
              <a:t>Qu’est-ce qu’on ferait si ….</a:t>
            </a:r>
          </a:p>
          <a:p>
            <a:r>
              <a:rPr lang="fr-FR" dirty="0" smtClean="0"/>
              <a:t>Quelles idées pour améliorer la situation ?</a:t>
            </a:r>
          </a:p>
          <a:p>
            <a:endParaRPr lang="fr-FR" dirty="0"/>
          </a:p>
          <a:p>
            <a:pPr lvl="1"/>
            <a:r>
              <a:rPr lang="fr-FR" dirty="0" smtClean="0"/>
              <a:t>Construire une vision d’avenir partagée</a:t>
            </a:r>
          </a:p>
          <a:p>
            <a:pPr lvl="2"/>
            <a:endParaRPr lang="fr-FR" dirty="0" smtClean="0"/>
          </a:p>
          <a:p>
            <a:endParaRPr lang="fr-FR" dirty="0"/>
          </a:p>
        </p:txBody>
      </p:sp>
    </p:spTree>
    <p:extLst>
      <p:ext uri="{BB962C8B-B14F-4D97-AF65-F5344CB8AC3E}">
        <p14:creationId xmlns:p14="http://schemas.microsoft.com/office/powerpoint/2010/main" val="20289270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Ellipse 1"/>
          <p:cNvSpPr>
            <a:spLocks noChangeArrowheads="1"/>
          </p:cNvSpPr>
          <p:nvPr/>
        </p:nvSpPr>
        <p:spPr bwMode="auto">
          <a:xfrm>
            <a:off x="562768" y="1086643"/>
            <a:ext cx="2401888" cy="1419225"/>
          </a:xfrm>
          <a:prstGeom prst="ellipse">
            <a:avLst/>
          </a:prstGeom>
          <a:solidFill>
            <a:srgbClr val="F8E1C0"/>
          </a:solidFill>
          <a:ln w="9525" algn="ctr">
            <a:solidFill>
              <a:schemeClr val="tx1"/>
            </a:solidFill>
            <a:round/>
            <a:headEnd/>
            <a:tailEnd/>
          </a:ln>
        </p:spPr>
        <p:txBody>
          <a:bodyPr/>
          <a:lstStyle/>
          <a:p>
            <a:endParaRPr lang="fr-FR"/>
          </a:p>
        </p:txBody>
      </p:sp>
      <p:sp>
        <p:nvSpPr>
          <p:cNvPr id="44037" name="ZoneTexte 2"/>
          <p:cNvSpPr txBox="1">
            <a:spLocks noChangeArrowheads="1"/>
          </p:cNvSpPr>
          <p:nvPr/>
        </p:nvSpPr>
        <p:spPr bwMode="auto">
          <a:xfrm>
            <a:off x="899318" y="1294606"/>
            <a:ext cx="1728788" cy="1200329"/>
          </a:xfrm>
          <a:prstGeom prst="rect">
            <a:avLst/>
          </a:prstGeom>
          <a:noFill/>
          <a:ln>
            <a:noFill/>
          </a:ln>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fr-FR" sz="2400" dirty="0" smtClean="0">
                <a:solidFill>
                  <a:schemeClr val="accent3">
                    <a:lumMod val="60000"/>
                    <a:lumOff val="40000"/>
                  </a:schemeClr>
                </a:solidFill>
                <a:effectLst>
                  <a:outerShdw blurRad="38100" dist="38100" dir="2700000" algn="tl">
                    <a:srgbClr val="000000">
                      <a:alpha val="43137"/>
                    </a:srgbClr>
                  </a:outerShdw>
                </a:effectLst>
                <a:latin typeface="Times New Roman" pitchFamily="18" charset="0"/>
                <a:ea typeface="Arial Unicode MS" pitchFamily="34" charset="-128"/>
                <a:cs typeface="Arial Unicode MS" pitchFamily="34" charset="-128"/>
              </a:rPr>
              <a:t>Vision groupe projet</a:t>
            </a:r>
          </a:p>
        </p:txBody>
      </p:sp>
      <p:sp>
        <p:nvSpPr>
          <p:cNvPr id="39942" name="Ellipse 5"/>
          <p:cNvSpPr>
            <a:spLocks noChangeArrowheads="1"/>
          </p:cNvSpPr>
          <p:nvPr/>
        </p:nvSpPr>
        <p:spPr bwMode="auto">
          <a:xfrm>
            <a:off x="2915518" y="3987800"/>
            <a:ext cx="3168650" cy="1728788"/>
          </a:xfrm>
          <a:prstGeom prst="ellipse">
            <a:avLst/>
          </a:prstGeom>
          <a:solidFill>
            <a:srgbClr val="BCE292"/>
          </a:solidFill>
          <a:ln w="9525" algn="ctr">
            <a:solidFill>
              <a:schemeClr val="tx1"/>
            </a:solidFill>
            <a:round/>
            <a:headEnd/>
            <a:tailEnd/>
          </a:ln>
        </p:spPr>
        <p:txBody>
          <a:bodyPr/>
          <a:lstStyle/>
          <a:p>
            <a:endParaRPr lang="fr-FR"/>
          </a:p>
        </p:txBody>
      </p:sp>
      <p:sp>
        <p:nvSpPr>
          <p:cNvPr id="39943" name="Ellipse 6"/>
          <p:cNvSpPr>
            <a:spLocks noChangeArrowheads="1"/>
          </p:cNvSpPr>
          <p:nvPr/>
        </p:nvSpPr>
        <p:spPr bwMode="auto">
          <a:xfrm>
            <a:off x="5724525" y="1030288"/>
            <a:ext cx="3049588" cy="1728787"/>
          </a:xfrm>
          <a:prstGeom prst="ellipse">
            <a:avLst/>
          </a:prstGeom>
          <a:solidFill>
            <a:schemeClr val="bg2">
              <a:lumMod val="75000"/>
            </a:schemeClr>
          </a:solidFill>
          <a:ln w="9525" algn="ctr">
            <a:solidFill>
              <a:schemeClr val="tx1"/>
            </a:solidFill>
            <a:round/>
            <a:headEnd/>
            <a:tailEnd/>
          </a:ln>
        </p:spPr>
        <p:txBody>
          <a:bodyPr/>
          <a:lstStyle/>
          <a:p>
            <a:endParaRPr lang="fr-FR"/>
          </a:p>
        </p:txBody>
      </p:sp>
      <p:sp>
        <p:nvSpPr>
          <p:cNvPr id="44040" name="ZoneTexte 9"/>
          <p:cNvSpPr txBox="1">
            <a:spLocks noChangeArrowheads="1"/>
          </p:cNvSpPr>
          <p:nvPr/>
        </p:nvSpPr>
        <p:spPr bwMode="auto">
          <a:xfrm>
            <a:off x="5942013" y="1423988"/>
            <a:ext cx="2570162" cy="830997"/>
          </a:xfrm>
          <a:prstGeom prst="rect">
            <a:avLst/>
          </a:prstGeom>
          <a:noFill/>
          <a:ln>
            <a:noFill/>
          </a:ln>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fr-FR" sz="2400" dirty="0" smtClean="0">
                <a:solidFill>
                  <a:schemeClr val="accent3">
                    <a:lumMod val="60000"/>
                    <a:lumOff val="40000"/>
                  </a:schemeClr>
                </a:solidFill>
                <a:effectLst>
                  <a:outerShdw blurRad="38100" dist="38100" dir="2700000" algn="tl">
                    <a:srgbClr val="000000">
                      <a:alpha val="43137"/>
                    </a:srgbClr>
                  </a:outerShdw>
                </a:effectLst>
                <a:latin typeface="Times New Roman" pitchFamily="18" charset="0"/>
                <a:ea typeface="Arial Unicode MS" pitchFamily="34" charset="-128"/>
                <a:cs typeface="Arial Unicode MS" pitchFamily="34" charset="-128"/>
              </a:rPr>
              <a:t>Vision groupe pilotage</a:t>
            </a:r>
          </a:p>
        </p:txBody>
      </p:sp>
      <p:sp>
        <p:nvSpPr>
          <p:cNvPr id="44043" name="ZoneTexte 12"/>
          <p:cNvSpPr txBox="1">
            <a:spLocks noChangeArrowheads="1"/>
          </p:cNvSpPr>
          <p:nvPr/>
        </p:nvSpPr>
        <p:spPr bwMode="auto">
          <a:xfrm>
            <a:off x="3207656" y="4377885"/>
            <a:ext cx="2568575" cy="830997"/>
          </a:xfrm>
          <a:prstGeom prst="rect">
            <a:avLst/>
          </a:prstGeom>
          <a:noFill/>
          <a:ln>
            <a:noFill/>
          </a:ln>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fr-FR" sz="2400" dirty="0">
                <a:solidFill>
                  <a:schemeClr val="accent3">
                    <a:lumMod val="60000"/>
                    <a:lumOff val="40000"/>
                  </a:schemeClr>
                </a:solidFill>
                <a:effectLst>
                  <a:outerShdw blurRad="38100" dist="38100" dir="2700000" algn="tl">
                    <a:srgbClr val="000000">
                      <a:alpha val="43137"/>
                    </a:srgbClr>
                  </a:outerShdw>
                </a:effectLst>
                <a:latin typeface="Times New Roman" pitchFamily="18" charset="0"/>
                <a:ea typeface="Arial Unicode MS" pitchFamily="34" charset="-128"/>
                <a:cs typeface="Arial Unicode MS" pitchFamily="34" charset="-128"/>
              </a:rPr>
              <a:t>Vision </a:t>
            </a:r>
            <a:r>
              <a:rPr lang="fr-FR" sz="2400" dirty="0" smtClean="0">
                <a:solidFill>
                  <a:schemeClr val="accent3">
                    <a:lumMod val="60000"/>
                    <a:lumOff val="40000"/>
                  </a:schemeClr>
                </a:solidFill>
                <a:effectLst>
                  <a:outerShdw blurRad="38100" dist="38100" dir="2700000" algn="tl">
                    <a:srgbClr val="000000">
                      <a:alpha val="43137"/>
                    </a:srgbClr>
                  </a:outerShdw>
                </a:effectLst>
                <a:latin typeface="Times New Roman" pitchFamily="18" charset="0"/>
                <a:ea typeface="Arial Unicode MS" pitchFamily="34" charset="-128"/>
                <a:cs typeface="Arial Unicode MS" pitchFamily="34" charset="-128"/>
              </a:rPr>
              <a:t>des parties prenantes</a:t>
            </a:r>
            <a:endParaRPr lang="fr-FR" sz="2400" dirty="0">
              <a:solidFill>
                <a:schemeClr val="accent3">
                  <a:lumMod val="60000"/>
                  <a:lumOff val="40000"/>
                </a:schemeClr>
              </a:solidFill>
              <a:effectLst>
                <a:outerShdw blurRad="38100" dist="38100" dir="2700000" algn="tl">
                  <a:srgbClr val="000000">
                    <a:alpha val="43137"/>
                  </a:srgbClr>
                </a:outerShdw>
              </a:effectLst>
              <a:latin typeface="Times New Roman" pitchFamily="18" charset="0"/>
              <a:ea typeface="Arial Unicode MS" pitchFamily="34" charset="-128"/>
              <a:cs typeface="Arial Unicode MS" pitchFamily="34" charset="-128"/>
            </a:endParaRPr>
          </a:p>
        </p:txBody>
      </p:sp>
      <p:sp>
        <p:nvSpPr>
          <p:cNvPr id="12" name="Double flèche horizontale 11"/>
          <p:cNvSpPr/>
          <p:nvPr/>
        </p:nvSpPr>
        <p:spPr bwMode="auto">
          <a:xfrm>
            <a:off x="3603551" y="1164803"/>
            <a:ext cx="1760537" cy="608013"/>
          </a:xfrm>
          <a:prstGeom prst="leftRightArrow">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a:lstStyle/>
          <a:p>
            <a:endParaRPr lang="fr-FR"/>
          </a:p>
        </p:txBody>
      </p:sp>
      <p:sp>
        <p:nvSpPr>
          <p:cNvPr id="39948" name="ZoneTexte 13"/>
          <p:cNvSpPr txBox="1">
            <a:spLocks noChangeArrowheads="1"/>
          </p:cNvSpPr>
          <p:nvPr/>
        </p:nvSpPr>
        <p:spPr bwMode="auto">
          <a:xfrm>
            <a:off x="6699297" y="4396168"/>
            <a:ext cx="237626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r>
              <a:rPr lang="fr-FR" sz="2000" b="1" i="1" dirty="0">
                <a:solidFill>
                  <a:schemeClr val="tx2">
                    <a:lumMod val="75000"/>
                  </a:schemeClr>
                </a:solidFill>
                <a:latin typeface="Times New Roman" pitchFamily="18" charset="0"/>
                <a:ea typeface="Arial Unicode MS" pitchFamily="34" charset="-128"/>
                <a:cs typeface="Arial Unicode MS" pitchFamily="34" charset="-128"/>
              </a:rPr>
              <a:t>Il n’y a pas de vent favorable à celui qui ne sait où il va (Sénèque)</a:t>
            </a:r>
          </a:p>
        </p:txBody>
      </p:sp>
      <p:sp>
        <p:nvSpPr>
          <p:cNvPr id="39950" name="Ellipse 1"/>
          <p:cNvSpPr>
            <a:spLocks noChangeArrowheads="1"/>
          </p:cNvSpPr>
          <p:nvPr/>
        </p:nvSpPr>
        <p:spPr bwMode="auto">
          <a:xfrm>
            <a:off x="2820565" y="2125662"/>
            <a:ext cx="3168650" cy="1419225"/>
          </a:xfrm>
          <a:prstGeom prst="ellipse">
            <a:avLst/>
          </a:prstGeom>
          <a:solidFill>
            <a:srgbClr val="FFFF00"/>
          </a:solidFill>
          <a:ln w="9525" algn="ctr">
            <a:solidFill>
              <a:schemeClr val="tx1"/>
            </a:solidFill>
            <a:round/>
            <a:headEnd/>
            <a:tailEnd/>
          </a:ln>
        </p:spPr>
        <p:txBody>
          <a:bodyPr/>
          <a:lstStyle/>
          <a:p>
            <a:endParaRPr lang="fr-FR"/>
          </a:p>
        </p:txBody>
      </p:sp>
      <p:sp>
        <p:nvSpPr>
          <p:cNvPr id="18" name="ZoneTexte 2"/>
          <p:cNvSpPr txBox="1">
            <a:spLocks noChangeArrowheads="1"/>
          </p:cNvSpPr>
          <p:nvPr/>
        </p:nvSpPr>
        <p:spPr bwMode="auto">
          <a:xfrm>
            <a:off x="3016487" y="2419349"/>
            <a:ext cx="2674937" cy="831850"/>
          </a:xfrm>
          <a:prstGeom prst="rect">
            <a:avLst/>
          </a:prstGeom>
          <a:noFill/>
          <a:ln>
            <a:noFill/>
          </a:ln>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fr-FR" sz="2400" dirty="0" smtClean="0">
                <a:effectLst>
                  <a:outerShdw blurRad="38100" dist="38100" dir="2700000" algn="tl">
                    <a:srgbClr val="000000">
                      <a:alpha val="43137"/>
                    </a:srgbClr>
                  </a:outerShdw>
                </a:effectLst>
                <a:latin typeface="Times New Roman" pitchFamily="18" charset="0"/>
                <a:ea typeface="Arial Unicode MS" pitchFamily="34" charset="-128"/>
                <a:cs typeface="Arial Unicode MS" pitchFamily="34" charset="-128"/>
              </a:rPr>
              <a:t>Vision d’avenir négociée</a:t>
            </a:r>
          </a:p>
        </p:txBody>
      </p:sp>
      <p:sp>
        <p:nvSpPr>
          <p:cNvPr id="16" name="Double flèche horizontale 15"/>
          <p:cNvSpPr/>
          <p:nvPr/>
        </p:nvSpPr>
        <p:spPr bwMode="auto">
          <a:xfrm rot="14281593">
            <a:off x="1634627" y="3227786"/>
            <a:ext cx="1760537" cy="608013"/>
          </a:xfrm>
          <a:prstGeom prst="leftRightArrow">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a:lstStyle/>
          <a:p>
            <a:endParaRPr lang="fr-FR"/>
          </a:p>
        </p:txBody>
      </p:sp>
      <p:sp>
        <p:nvSpPr>
          <p:cNvPr id="17" name="Double flèche horizontale 16"/>
          <p:cNvSpPr/>
          <p:nvPr/>
        </p:nvSpPr>
        <p:spPr bwMode="auto">
          <a:xfrm rot="18370951">
            <a:off x="5684147" y="3393280"/>
            <a:ext cx="1760537" cy="608013"/>
          </a:xfrm>
          <a:prstGeom prst="leftRightArrow">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a:lstStyle/>
          <a:p>
            <a:pPr>
              <a:defRPr/>
            </a:pPr>
            <a:endParaRPr lang="fr-FR"/>
          </a:p>
        </p:txBody>
      </p:sp>
      <p:sp>
        <p:nvSpPr>
          <p:cNvPr id="4" name="Titre 3"/>
          <p:cNvSpPr>
            <a:spLocks noGrp="1"/>
          </p:cNvSpPr>
          <p:nvPr>
            <p:ph type="title"/>
          </p:nvPr>
        </p:nvSpPr>
        <p:spPr/>
        <p:txBody>
          <a:bodyPr>
            <a:normAutofit fontScale="90000"/>
          </a:bodyPr>
          <a:lstStyle/>
          <a:p>
            <a:r>
              <a:rPr lang="fr-FR" dirty="0" smtClean="0"/>
              <a:t>5. Faire </a:t>
            </a:r>
            <a:r>
              <a:rPr lang="fr-FR" dirty="0"/>
              <a:t>exprimer les envies, les rêves, activer la créativité (vision)</a:t>
            </a:r>
            <a:br>
              <a:rPr lang="fr-FR" dirty="0"/>
            </a:br>
            <a:endParaRPr lang="fr-FR" dirty="0"/>
          </a:p>
        </p:txBody>
      </p:sp>
    </p:spTree>
    <p:extLst>
      <p:ext uri="{BB962C8B-B14F-4D97-AF65-F5344CB8AC3E}">
        <p14:creationId xmlns:p14="http://schemas.microsoft.com/office/powerpoint/2010/main" val="39500910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8313" y="0"/>
            <a:ext cx="8229600" cy="620713"/>
          </a:xfrm>
        </p:spPr>
        <p:txBody>
          <a:bodyPr>
            <a:normAutofit/>
          </a:bodyPr>
          <a:lstStyle/>
          <a:p>
            <a:pPr>
              <a:defRPr/>
            </a:pPr>
            <a:r>
              <a:rPr lang="fr-FR" sz="2800" dirty="0" smtClean="0"/>
              <a:t>Formaliser une vision d’avenir partagée</a:t>
            </a:r>
            <a:endParaRPr lang="fr-FR" sz="2800" dirty="0"/>
          </a:p>
        </p:txBody>
      </p:sp>
      <p:sp>
        <p:nvSpPr>
          <p:cNvPr id="3" name="Espace réservé du contenu 2"/>
          <p:cNvSpPr>
            <a:spLocks noGrp="1"/>
          </p:cNvSpPr>
          <p:nvPr>
            <p:ph idx="1"/>
          </p:nvPr>
        </p:nvSpPr>
        <p:spPr>
          <a:xfrm>
            <a:off x="539552" y="620688"/>
            <a:ext cx="8229600" cy="5030788"/>
          </a:xfrm>
        </p:spPr>
        <p:txBody>
          <a:bodyPr/>
          <a:lstStyle/>
          <a:p>
            <a:pPr marL="0" indent="0">
              <a:buNone/>
              <a:defRPr/>
            </a:pPr>
            <a:r>
              <a:rPr lang="fr-FR" sz="1050" i="1" dirty="0" smtClean="0">
                <a:effectLst/>
              </a:rPr>
              <a:t>		Le </a:t>
            </a:r>
            <a:r>
              <a:rPr lang="fr-FR" sz="1050" i="1" dirty="0">
                <a:effectLst/>
              </a:rPr>
              <a:t>nouvel EPLEFPA </a:t>
            </a:r>
            <a:r>
              <a:rPr lang="fr-FR" sz="1050" i="1" dirty="0" smtClean="0">
                <a:effectLst/>
              </a:rPr>
              <a:t>…. </a:t>
            </a:r>
            <a:r>
              <a:rPr lang="fr-FR" sz="1050" i="1" dirty="0">
                <a:effectLst/>
              </a:rPr>
              <a:t>jouit d’une attractivité forte des formations proposées dans les domaines de l’environnement et des espaces </a:t>
            </a:r>
            <a:r>
              <a:rPr lang="fr-FR" sz="1050" i="1" dirty="0" smtClean="0">
                <a:effectLst/>
              </a:rPr>
              <a:t>paysagers</a:t>
            </a:r>
            <a:r>
              <a:rPr lang="fr-FR" sz="1050" i="1" dirty="0">
                <a:effectLst/>
              </a:rPr>
              <a:t>, en bonne cohérence avec les besoins du territoire et soutenue par la diversité des voies de formation générale, technique et </a:t>
            </a:r>
            <a:r>
              <a:rPr lang="fr-FR" sz="1050" i="1" dirty="0" smtClean="0">
                <a:effectLst/>
              </a:rPr>
              <a:t>professionnelle </a:t>
            </a:r>
            <a:r>
              <a:rPr lang="fr-FR" sz="1050" i="1" dirty="0">
                <a:effectLst/>
              </a:rPr>
              <a:t>qui y conduisent. La complémentarité des deux établissements d’origine favorise la poursuite d’études et les passerelles entre </a:t>
            </a:r>
            <a:r>
              <a:rPr lang="fr-FR" sz="1050" i="1" dirty="0" smtClean="0">
                <a:effectLst/>
              </a:rPr>
              <a:t>le </a:t>
            </a:r>
            <a:r>
              <a:rPr lang="fr-FR" sz="1050" i="1" dirty="0">
                <a:effectLst/>
              </a:rPr>
              <a:t>monde de l’éducation et le monde professionnel.</a:t>
            </a:r>
          </a:p>
          <a:p>
            <a:pPr marL="0" indent="0">
              <a:buNone/>
              <a:defRPr/>
            </a:pPr>
            <a:r>
              <a:rPr lang="fr-FR" sz="1050" i="1" dirty="0" smtClean="0">
                <a:effectLst/>
              </a:rPr>
              <a:t>Il </a:t>
            </a:r>
            <a:r>
              <a:rPr lang="fr-FR" sz="1050" i="1" dirty="0">
                <a:effectLst/>
              </a:rPr>
              <a:t>bénéficie en outre d’une image positive liée à la taille humaine de ses structures, ainsi qu’aux compétences reconnues de son personnel, tant d’ordre professionnel et technique que pédagogique. Aussi ses initiatives en développement durable, axées sur la qualité environnementale et alimentaire,  sont-elles appréciées ; la lisibilité des projets conduits et les partenariats qu’ils impliquent  apparaissent comme autant de gages de la qualité de l’éducation et de la formation des jeunes éco-citoyens.</a:t>
            </a:r>
          </a:p>
          <a:p>
            <a:pPr marL="0" indent="0">
              <a:buNone/>
              <a:defRPr/>
            </a:pPr>
            <a:r>
              <a:rPr lang="fr-FR" sz="1050" i="1" dirty="0">
                <a:effectLst/>
              </a:rPr>
              <a:t>Cette complémentarité et l’ouverture  sur le territoire semble ne faire aucun doute en interne comme en externe, et constituera un atout majeur pour s’affirmer face à la concurrence dans le département voire la région.</a:t>
            </a:r>
          </a:p>
          <a:p>
            <a:pPr marL="0" indent="0">
              <a:buNone/>
              <a:defRPr/>
            </a:pPr>
            <a:r>
              <a:rPr lang="fr-FR" sz="1050" i="1" dirty="0">
                <a:effectLst/>
              </a:rPr>
              <a:t>Pourtant la construction effective d’une nouvelle entité va se heurter à quelques difficultés de poids : multiplicité des statuts et des contrats, éloignement des équipes et des sites, difficultés  de transport, problématique des recrutements, …</a:t>
            </a:r>
          </a:p>
          <a:p>
            <a:pPr marL="0" indent="0">
              <a:buNone/>
              <a:defRPr/>
            </a:pPr>
            <a:r>
              <a:rPr lang="fr-FR" sz="1050" i="1" dirty="0">
                <a:effectLst/>
              </a:rPr>
              <a:t>Le projet d’établissement doit permettre d’accélérer l’interconnaissance des personnels tout en permettant la construction d’une nouvelle identité et d’une stratégie commune forte qui assurera une cohérence d’ensemble au nouvel EPLEFPA et qui lui permettra de se démarquer clairement de la concurrence.</a:t>
            </a:r>
          </a:p>
          <a:p>
            <a:pPr marL="0" indent="0">
              <a:buNone/>
              <a:defRPr/>
            </a:pPr>
            <a:r>
              <a:rPr lang="fr-FR" sz="1050" i="1" dirty="0">
                <a:effectLst/>
              </a:rPr>
              <a:t>Certaines pistes se dessinent d’ores et déjà autour desquelles pourrait se définir la « marque » de l’établissement :</a:t>
            </a:r>
          </a:p>
          <a:p>
            <a:pPr lvl="1">
              <a:defRPr/>
            </a:pPr>
            <a:r>
              <a:rPr lang="fr-FR" sz="1050" i="1" dirty="0">
                <a:effectLst/>
              </a:rPr>
              <a:t>La construction de l’identité du nouvel EPL</a:t>
            </a:r>
          </a:p>
          <a:p>
            <a:pPr lvl="1">
              <a:defRPr/>
            </a:pPr>
            <a:r>
              <a:rPr lang="fr-FR" sz="1050" i="1" dirty="0">
                <a:effectLst/>
              </a:rPr>
              <a:t>La construction d’une image à caractère « rurbaine » et sa contribution à la valorisation des métiers auxquels il forme (spécifiques de cette « </a:t>
            </a:r>
            <a:r>
              <a:rPr lang="fr-FR" sz="1050" i="1" dirty="0" err="1">
                <a:effectLst/>
              </a:rPr>
              <a:t>rurbanité</a:t>
            </a:r>
            <a:r>
              <a:rPr lang="fr-FR" sz="1050" i="1" dirty="0">
                <a:effectLst/>
              </a:rPr>
              <a:t> » ?) </a:t>
            </a:r>
          </a:p>
          <a:p>
            <a:pPr lvl="1">
              <a:defRPr/>
            </a:pPr>
            <a:r>
              <a:rPr lang="fr-FR" sz="1050" i="1" dirty="0">
                <a:effectLst/>
              </a:rPr>
              <a:t>La mise en valeur du cœur de métier que sont la pédagogie et l’accompagnement personnalisé des jeunes dans leur projet personnel et professionnel</a:t>
            </a:r>
          </a:p>
          <a:p>
            <a:pPr lvl="1">
              <a:defRPr/>
            </a:pPr>
            <a:r>
              <a:rPr lang="fr-FR" sz="1050" i="1" dirty="0">
                <a:effectLst/>
              </a:rPr>
              <a:t>Un approfondissement et une meilleure intégration </a:t>
            </a:r>
            <a:r>
              <a:rPr lang="fr-FR" sz="1050" i="1" u="sng" dirty="0">
                <a:effectLst/>
              </a:rPr>
              <a:t>par tous</a:t>
            </a:r>
            <a:r>
              <a:rPr lang="fr-FR" sz="1050" i="1" dirty="0">
                <a:effectLst/>
              </a:rPr>
              <a:t> de la culture DD (axée sur la qualité environnementale et alimentaire, l’accessibilité, l’écocitoyenneté…)</a:t>
            </a:r>
          </a:p>
          <a:p>
            <a:pPr lvl="1">
              <a:defRPr/>
            </a:pPr>
            <a:r>
              <a:rPr lang="fr-FR" sz="1050" i="1" dirty="0">
                <a:effectLst/>
              </a:rPr>
              <a:t>Le développement du numérique dans le fonctionnement de l’établissement comme dans la pédagogie</a:t>
            </a:r>
          </a:p>
          <a:p>
            <a:pPr lvl="1">
              <a:defRPr/>
            </a:pPr>
            <a:r>
              <a:rPr lang="fr-FR" sz="1050" i="1" dirty="0">
                <a:effectLst/>
              </a:rPr>
              <a:t>Le nouvel EPL comme passerelle entre le monde de l’éducation et le monde des entreprises, par la richesse de ses partenariats institutionnels, professionnels et associatifs (économie sociale et solidaire, …) et une large palette de formations</a:t>
            </a:r>
            <a:r>
              <a:rPr lang="fr-FR" sz="1050" i="1" dirty="0" smtClean="0">
                <a:effectLst/>
              </a:rPr>
              <a:t>.</a:t>
            </a:r>
            <a:endParaRPr lang="fr-FR" sz="1050" i="1" dirty="0">
              <a:effectLst/>
            </a:endParaRPr>
          </a:p>
          <a:p>
            <a:pPr marL="0" indent="0">
              <a:buNone/>
              <a:defRPr/>
            </a:pPr>
            <a:r>
              <a:rPr lang="fr-FR" sz="1050" i="1" dirty="0">
                <a:effectLst/>
              </a:rPr>
              <a:t>Reste à définir la vocation et le statut des terrains dont dispose l’établissement, vocation qui s’éclairera probablement au fil de ce positionnement stratégique et qui s’imposera comme la meilleure façon de les mettre au service du projet.</a:t>
            </a:r>
          </a:p>
          <a:p>
            <a:pPr marL="0" indent="0">
              <a:buNone/>
              <a:defRPr/>
            </a:pPr>
            <a:r>
              <a:rPr lang="fr-FR" sz="1050" i="1" dirty="0" smtClean="0">
                <a:effectLst/>
              </a:rPr>
              <a:t>Cette </a:t>
            </a:r>
            <a:r>
              <a:rPr lang="fr-FR" sz="1050" i="1" dirty="0">
                <a:effectLst/>
              </a:rPr>
              <a:t>construction passe par la mutualisation des idées, des énergies et des ressources afin de croiser les cultures et les pratiques (par des formations intersites par exemple) et de valoriser au mieux la complémentarité de l’ensemble des sites. Un effort important de communication en interne sera nécessaire afin de pouvoir communiquer à l’externe sur une image clarifiée et lisible de ce nouvel établissement.</a:t>
            </a:r>
          </a:p>
          <a:p>
            <a:pPr>
              <a:defRPr/>
            </a:pPr>
            <a:endParaRPr lang="fr-FR" sz="1100" dirty="0"/>
          </a:p>
        </p:txBody>
      </p:sp>
    </p:spTree>
    <p:extLst>
      <p:ext uri="{BB962C8B-B14F-4D97-AF65-F5344CB8AC3E}">
        <p14:creationId xmlns:p14="http://schemas.microsoft.com/office/powerpoint/2010/main" val="19139929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7. </a:t>
            </a:r>
            <a:r>
              <a:rPr lang="fr-FR" dirty="0" smtClean="0"/>
              <a:t>La démarche : construire </a:t>
            </a:r>
            <a:r>
              <a:rPr lang="fr-FR" dirty="0"/>
              <a:t>le sens en même temps que le </a:t>
            </a:r>
            <a:r>
              <a:rPr lang="fr-FR" dirty="0" smtClean="0"/>
              <a:t>contenu</a:t>
            </a:r>
            <a:endParaRPr lang="fr-FR" dirty="0"/>
          </a:p>
        </p:txBody>
      </p:sp>
      <p:sp>
        <p:nvSpPr>
          <p:cNvPr id="3" name="Espace réservé du contenu 2"/>
          <p:cNvSpPr>
            <a:spLocks noGrp="1"/>
          </p:cNvSpPr>
          <p:nvPr>
            <p:ph idx="1"/>
          </p:nvPr>
        </p:nvSpPr>
        <p:spPr/>
        <p:txBody>
          <a:bodyPr/>
          <a:lstStyle/>
          <a:p>
            <a:pPr marL="0" indent="0">
              <a:buNone/>
            </a:pPr>
            <a:r>
              <a:rPr lang="fr-FR" dirty="0"/>
              <a:t>Tenir toujours ensemble le niveau stratégique / politique et le volet opérationnel du projet </a:t>
            </a:r>
            <a:endParaRPr lang="fr-FR" dirty="0" smtClean="0"/>
          </a:p>
          <a:p>
            <a:pPr marL="0" indent="0">
              <a:buNone/>
            </a:pPr>
            <a:endParaRPr lang="fr-FR" dirty="0"/>
          </a:p>
          <a:p>
            <a:r>
              <a:rPr lang="fr-FR" dirty="0" smtClean="0"/>
              <a:t>Approche systémique combinée avec l’approche analytique</a:t>
            </a:r>
          </a:p>
          <a:p>
            <a:r>
              <a:rPr lang="fr-FR" dirty="0" smtClean="0"/>
              <a:t>Démarche itérative (stratégique </a:t>
            </a:r>
            <a:r>
              <a:rPr lang="fr-FR" dirty="0" smtClean="0">
                <a:sym typeface="Wingdings" pitchFamily="2" charset="2"/>
              </a:rPr>
              <a:t> opérationnel)</a:t>
            </a:r>
            <a:endParaRPr lang="fr-FR" dirty="0" smtClean="0"/>
          </a:p>
          <a:p>
            <a:r>
              <a:rPr lang="fr-FR" dirty="0" smtClean="0"/>
              <a:t>Faire le deuil d’un diagnostic exhaustif préalable</a:t>
            </a:r>
          </a:p>
          <a:p>
            <a:r>
              <a:rPr lang="fr-FR" dirty="0" smtClean="0"/>
              <a:t>La problématisation au cœur de la démarche</a:t>
            </a:r>
            <a:r>
              <a:rPr lang="fr-FR" dirty="0"/>
              <a:t/>
            </a:r>
            <a:br>
              <a:rPr lang="fr-FR" dirty="0"/>
            </a:br>
            <a:endParaRPr lang="fr-FR" dirty="0"/>
          </a:p>
        </p:txBody>
      </p:sp>
    </p:spTree>
    <p:extLst>
      <p:ext uri="{BB962C8B-B14F-4D97-AF65-F5344CB8AC3E}">
        <p14:creationId xmlns:p14="http://schemas.microsoft.com/office/powerpoint/2010/main" val="18641493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08704" y="260648"/>
            <a:ext cx="8208912" cy="685800"/>
          </a:xfrm>
        </p:spPr>
        <p:txBody>
          <a:bodyPr>
            <a:normAutofit fontScale="90000"/>
          </a:bodyPr>
          <a:lstStyle/>
          <a:p>
            <a:r>
              <a:rPr lang="fr-FR" sz="3100" dirty="0"/>
              <a:t>Le losange de la problématisation           </a:t>
            </a:r>
            <a:r>
              <a:rPr lang="fr-FR" sz="3100" dirty="0" smtClean="0"/>
              <a:t>     </a:t>
            </a:r>
            <a:r>
              <a:rPr lang="fr-FR" sz="1600" b="0" dirty="0" smtClean="0"/>
              <a:t>d’après Fabre</a:t>
            </a:r>
            <a:endParaRPr lang="fr-FR" sz="1600" b="0" dirty="0"/>
          </a:p>
        </p:txBody>
      </p:sp>
      <p:pic>
        <p:nvPicPr>
          <p:cNvPr id="3074" name="Picture 21" descr="losange problématis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124744"/>
            <a:ext cx="5400600"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21"/>
          <p:cNvSpPr txBox="1">
            <a:spLocks noChangeArrowheads="1"/>
          </p:cNvSpPr>
          <p:nvPr/>
        </p:nvSpPr>
        <p:spPr bwMode="auto">
          <a:xfrm>
            <a:off x="6228184" y="3861048"/>
            <a:ext cx="241176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fr-FR" sz="1200" dirty="0">
                <a:latin typeface="Tahoma" pitchFamily="34" charset="0"/>
              </a:rPr>
              <a:t>La </a:t>
            </a:r>
            <a:r>
              <a:rPr lang="fr-FR" sz="1200" b="1" dirty="0">
                <a:latin typeface="Tahoma" pitchFamily="34" charset="0"/>
              </a:rPr>
              <a:t>problématisation c'est ouvrir  l’espace problème (pensée à 2 dimensions) </a:t>
            </a:r>
            <a:r>
              <a:rPr lang="fr-FR" sz="1200" dirty="0">
                <a:latin typeface="Tahoma" pitchFamily="34" charset="0"/>
              </a:rPr>
              <a:t>en se donnant des conditions de niveau de plus en plus élevé, ce qui amène à sélectionner plus précisément  des données</a:t>
            </a:r>
            <a:endParaRPr lang="fr-FR" sz="1200" dirty="0">
              <a:solidFill>
                <a:srgbClr val="FF3300"/>
              </a:solidFill>
              <a:latin typeface="Tahoma" pitchFamily="34" charset="0"/>
            </a:endParaRPr>
          </a:p>
        </p:txBody>
      </p:sp>
    </p:spTree>
    <p:extLst>
      <p:ext uri="{BB962C8B-B14F-4D97-AF65-F5344CB8AC3E}">
        <p14:creationId xmlns:p14="http://schemas.microsoft.com/office/powerpoint/2010/main" val="27693037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3352800" y="1066800"/>
            <a:ext cx="1738313" cy="914400"/>
          </a:xfrm>
          <a:prstGeom prst="rect">
            <a:avLst/>
          </a:prstGeom>
          <a:solidFill>
            <a:srgbClr val="FFFFFF"/>
          </a:solidFill>
          <a:ln>
            <a:noFill/>
          </a:ln>
          <a:extLst>
            <a:ext uri="{91240B29-F687-4F45-9708-019B960494DF}">
              <a14:hiddenLine xmlns:a14="http://schemas.microsoft.com/office/drawing/2010/main" w="9525">
                <a:solidFill>
                  <a:srgbClr val="FF3300"/>
                </a:solidFill>
                <a:miter lim="800000"/>
                <a:headEnd/>
                <a:tailEnd/>
              </a14:hiddenLine>
            </a:ext>
          </a:extLst>
        </p:spPr>
        <p:txBody>
          <a:bodyPr/>
          <a:lstStyle/>
          <a:p>
            <a:pPr algn="ctr" eaLnBrk="0" hangingPunct="0"/>
            <a:r>
              <a:rPr lang="fr-FR" sz="1600" b="1" dirty="0">
                <a:solidFill>
                  <a:srgbClr val="FF0000"/>
                </a:solidFill>
                <a:latin typeface="Tahoma" pitchFamily="34" charset="0"/>
              </a:rPr>
              <a:t>RECHERCHE</a:t>
            </a:r>
          </a:p>
          <a:p>
            <a:pPr algn="ctr" eaLnBrk="0" hangingPunct="0"/>
            <a:r>
              <a:rPr lang="fr-FR" sz="1600" b="1" dirty="0">
                <a:solidFill>
                  <a:srgbClr val="FF0000"/>
                </a:solidFill>
                <a:latin typeface="Tahoma" pitchFamily="34" charset="0"/>
              </a:rPr>
              <a:t> des conditions</a:t>
            </a:r>
          </a:p>
          <a:p>
            <a:pPr algn="ctr" eaLnBrk="0" hangingPunct="0"/>
            <a:r>
              <a:rPr lang="fr-FR" b="1" dirty="0">
                <a:solidFill>
                  <a:schemeClr val="bg1"/>
                </a:solidFill>
                <a:latin typeface="Tahoma" pitchFamily="34" charset="0"/>
              </a:rPr>
              <a:t>Cdt2</a:t>
            </a:r>
          </a:p>
        </p:txBody>
      </p:sp>
      <p:sp>
        <p:nvSpPr>
          <p:cNvPr id="55299" name="Rectangle 3"/>
          <p:cNvSpPr>
            <a:spLocks noChangeArrowheads="1"/>
          </p:cNvSpPr>
          <p:nvPr/>
        </p:nvSpPr>
        <p:spPr bwMode="auto">
          <a:xfrm>
            <a:off x="0" y="3429000"/>
            <a:ext cx="1447800" cy="838200"/>
          </a:xfrm>
          <a:prstGeom prst="rect">
            <a:avLst/>
          </a:prstGeom>
          <a:noFill/>
          <a:ln w="9525">
            <a:solidFill>
              <a:schemeClr val="bg2"/>
            </a:solidFill>
            <a:miter lim="800000"/>
            <a:headEnd/>
            <a:tailEnd/>
          </a:ln>
          <a:extLst>
            <a:ext uri="{909E8E84-426E-40DD-AFC4-6F175D3DCCD1}">
              <a14:hiddenFill xmlns:a14="http://schemas.microsoft.com/office/drawing/2010/main">
                <a:solidFill>
                  <a:schemeClr val="bg2"/>
                </a:solidFill>
              </a14:hiddenFill>
            </a:ext>
          </a:extLst>
        </p:spPr>
        <p:txBody>
          <a:bodyPr/>
          <a:lstStyle/>
          <a:p>
            <a:pPr algn="ctr" eaLnBrk="0" hangingPunct="0"/>
            <a:r>
              <a:rPr lang="fr-FR" sz="1600" b="1" dirty="0">
                <a:latin typeface="Tahoma" pitchFamily="34" charset="0"/>
              </a:rPr>
              <a:t>Formulation du problème</a:t>
            </a:r>
          </a:p>
        </p:txBody>
      </p:sp>
      <p:sp>
        <p:nvSpPr>
          <p:cNvPr id="55300" name="Line 4"/>
          <p:cNvSpPr>
            <a:spLocks noChangeShapeType="1"/>
          </p:cNvSpPr>
          <p:nvPr/>
        </p:nvSpPr>
        <p:spPr bwMode="auto">
          <a:xfrm>
            <a:off x="4191000" y="1905000"/>
            <a:ext cx="0" cy="3940175"/>
          </a:xfrm>
          <a:prstGeom prst="line">
            <a:avLst/>
          </a:prstGeom>
          <a:noFill/>
          <a:ln w="5715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55301" name="Rectangle 5"/>
          <p:cNvSpPr>
            <a:spLocks noChangeArrowheads="1"/>
          </p:cNvSpPr>
          <p:nvPr/>
        </p:nvSpPr>
        <p:spPr bwMode="auto">
          <a:xfrm>
            <a:off x="4648200" y="2514600"/>
            <a:ext cx="1371600" cy="118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3300"/>
                </a:solidFill>
                <a:miter lim="800000"/>
                <a:headEnd/>
                <a:tailEnd/>
              </a14:hiddenLine>
            </a:ext>
          </a:extLst>
        </p:spPr>
        <p:txBody>
          <a:bodyPr/>
          <a:lstStyle/>
          <a:p>
            <a:pPr algn="ctr" eaLnBrk="0" hangingPunct="0"/>
            <a:endParaRPr lang="fr-FR" sz="1200" b="1">
              <a:latin typeface="Times New Roman" pitchFamily="18" charset="0"/>
            </a:endParaRPr>
          </a:p>
        </p:txBody>
      </p:sp>
      <p:sp>
        <p:nvSpPr>
          <p:cNvPr id="55302" name="Line 6"/>
          <p:cNvSpPr>
            <a:spLocks noChangeShapeType="1"/>
          </p:cNvSpPr>
          <p:nvPr/>
        </p:nvSpPr>
        <p:spPr bwMode="auto">
          <a:xfrm flipV="1">
            <a:off x="1524000" y="1676400"/>
            <a:ext cx="2057400" cy="1905000"/>
          </a:xfrm>
          <a:prstGeom prst="line">
            <a:avLst/>
          </a:prstGeom>
          <a:noFill/>
          <a:ln w="28575">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p>
        </p:txBody>
      </p:sp>
      <p:sp>
        <p:nvSpPr>
          <p:cNvPr id="55303" name="Line 7"/>
          <p:cNvSpPr>
            <a:spLocks noChangeShapeType="1"/>
          </p:cNvSpPr>
          <p:nvPr/>
        </p:nvSpPr>
        <p:spPr bwMode="auto">
          <a:xfrm>
            <a:off x="4953000" y="1752600"/>
            <a:ext cx="2219325" cy="2020888"/>
          </a:xfrm>
          <a:prstGeom prst="line">
            <a:avLst/>
          </a:prstGeom>
          <a:noFill/>
          <a:ln w="38100">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p>
        </p:txBody>
      </p:sp>
      <p:sp>
        <p:nvSpPr>
          <p:cNvPr id="55304" name="Text Box 8"/>
          <p:cNvSpPr txBox="1">
            <a:spLocks noChangeArrowheads="1"/>
          </p:cNvSpPr>
          <p:nvPr/>
        </p:nvSpPr>
        <p:spPr bwMode="auto">
          <a:xfrm>
            <a:off x="503237" y="-2717"/>
            <a:ext cx="676592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fr-FR" sz="2400" dirty="0" smtClean="0">
                <a:solidFill>
                  <a:srgbClr val="008000"/>
                </a:solidFill>
                <a:effectLst>
                  <a:outerShdw blurRad="38100" dist="38100" dir="2700000" algn="tl">
                    <a:srgbClr val="C0C0C0"/>
                  </a:outerShdw>
                </a:effectLst>
                <a:latin typeface="+mj-lt"/>
                <a:ea typeface="+mj-ea"/>
                <a:cs typeface="+mj-cs"/>
              </a:rPr>
              <a:t>Un exemple d’utilisation</a:t>
            </a:r>
            <a:endParaRPr lang="fr-FR" sz="2400" dirty="0">
              <a:solidFill>
                <a:srgbClr val="008000"/>
              </a:solidFill>
              <a:effectLst>
                <a:outerShdw blurRad="38100" dist="38100" dir="2700000" algn="tl">
                  <a:srgbClr val="C0C0C0"/>
                </a:outerShdw>
              </a:effectLst>
              <a:latin typeface="+mj-lt"/>
              <a:ea typeface="+mj-ea"/>
              <a:cs typeface="+mj-cs"/>
            </a:endParaRPr>
          </a:p>
          <a:p>
            <a:pPr eaLnBrk="1" hangingPunct="1">
              <a:spcBef>
                <a:spcPct val="50000"/>
              </a:spcBef>
            </a:pPr>
            <a:r>
              <a:rPr lang="fr-FR" sz="2000" dirty="0">
                <a:latin typeface="Tahoma" pitchFamily="34" charset="0"/>
              </a:rPr>
              <a:t>					</a:t>
            </a:r>
            <a:endParaRPr lang="fr-FR" sz="2000" dirty="0">
              <a:latin typeface="Times New Roman" pitchFamily="18" charset="0"/>
            </a:endParaRPr>
          </a:p>
        </p:txBody>
      </p:sp>
      <p:sp>
        <p:nvSpPr>
          <p:cNvPr id="55305" name="Line 9"/>
          <p:cNvSpPr>
            <a:spLocks noChangeShapeType="1"/>
          </p:cNvSpPr>
          <p:nvPr/>
        </p:nvSpPr>
        <p:spPr bwMode="auto">
          <a:xfrm>
            <a:off x="1905000" y="3962400"/>
            <a:ext cx="5486400" cy="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06" name="Text Box 10"/>
          <p:cNvSpPr txBox="1">
            <a:spLocks noChangeArrowheads="1"/>
          </p:cNvSpPr>
          <p:nvPr/>
        </p:nvSpPr>
        <p:spPr bwMode="auto">
          <a:xfrm rot="-5400000">
            <a:off x="2354263" y="3665537"/>
            <a:ext cx="32781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fr-FR" b="1" dirty="0">
                <a:solidFill>
                  <a:srgbClr val="FF0000"/>
                </a:solidFill>
              </a:rPr>
              <a:t>Construction du  problème</a:t>
            </a:r>
          </a:p>
        </p:txBody>
      </p:sp>
      <p:sp>
        <p:nvSpPr>
          <p:cNvPr id="55307" name="Line 11"/>
          <p:cNvSpPr>
            <a:spLocks noChangeShapeType="1"/>
          </p:cNvSpPr>
          <p:nvPr/>
        </p:nvSpPr>
        <p:spPr bwMode="auto">
          <a:xfrm flipH="1">
            <a:off x="1981200" y="3810000"/>
            <a:ext cx="51816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08" name="Text Box 12"/>
          <p:cNvSpPr txBox="1">
            <a:spLocks noChangeArrowheads="1"/>
          </p:cNvSpPr>
          <p:nvPr/>
        </p:nvSpPr>
        <p:spPr bwMode="auto">
          <a:xfrm>
            <a:off x="7391400" y="3595352"/>
            <a:ext cx="1752600" cy="634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lnSpc>
                <a:spcPct val="70000"/>
              </a:lnSpc>
              <a:spcBef>
                <a:spcPct val="50000"/>
              </a:spcBef>
            </a:pPr>
            <a:r>
              <a:rPr lang="fr-FR" sz="1600" b="1" i="1" dirty="0">
                <a:latin typeface="Tahoma" pitchFamily="34" charset="0"/>
              </a:rPr>
              <a:t>La solution </a:t>
            </a:r>
          </a:p>
          <a:p>
            <a:pPr eaLnBrk="1" hangingPunct="1">
              <a:lnSpc>
                <a:spcPct val="70000"/>
              </a:lnSpc>
              <a:spcBef>
                <a:spcPct val="50000"/>
              </a:spcBef>
            </a:pPr>
            <a:r>
              <a:rPr lang="fr-FR" sz="1400" i="1" dirty="0" smtClean="0">
                <a:latin typeface="Tahoma" pitchFamily="34" charset="0"/>
              </a:rPr>
              <a:t>le </a:t>
            </a:r>
            <a:r>
              <a:rPr lang="fr-FR" sz="1400" i="1" dirty="0">
                <a:latin typeface="Tahoma" pitchFamily="34" charset="0"/>
              </a:rPr>
              <a:t>projet</a:t>
            </a:r>
            <a:r>
              <a:rPr lang="fr-FR" sz="1400" b="1" dirty="0">
                <a:latin typeface="Tahoma" pitchFamily="34" charset="0"/>
              </a:rPr>
              <a:t> </a:t>
            </a:r>
            <a:r>
              <a:rPr lang="fr-FR" sz="2000" b="1" dirty="0">
                <a:latin typeface="Tahoma" pitchFamily="34" charset="0"/>
              </a:rPr>
              <a:t>   </a:t>
            </a:r>
          </a:p>
        </p:txBody>
      </p:sp>
      <p:sp>
        <p:nvSpPr>
          <p:cNvPr id="55309" name="Line 13"/>
          <p:cNvSpPr>
            <a:spLocks noChangeShapeType="1"/>
          </p:cNvSpPr>
          <p:nvPr/>
        </p:nvSpPr>
        <p:spPr bwMode="auto">
          <a:xfrm>
            <a:off x="1485900" y="4096603"/>
            <a:ext cx="2667000" cy="1981200"/>
          </a:xfrm>
          <a:prstGeom prst="line">
            <a:avLst/>
          </a:prstGeom>
          <a:noFill/>
          <a:ln w="38100">
            <a:solidFill>
              <a:schemeClr val="folHlink"/>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10" name="Line 14"/>
          <p:cNvSpPr>
            <a:spLocks noChangeShapeType="1"/>
          </p:cNvSpPr>
          <p:nvPr/>
        </p:nvSpPr>
        <p:spPr bwMode="auto">
          <a:xfrm flipV="1">
            <a:off x="4267200" y="4038600"/>
            <a:ext cx="2895600" cy="2057400"/>
          </a:xfrm>
          <a:prstGeom prst="line">
            <a:avLst/>
          </a:prstGeom>
          <a:noFill/>
          <a:ln w="38100">
            <a:solidFill>
              <a:schemeClr val="folHlink"/>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11" name="Rectangle 15"/>
          <p:cNvSpPr>
            <a:spLocks noChangeArrowheads="1"/>
          </p:cNvSpPr>
          <p:nvPr/>
        </p:nvSpPr>
        <p:spPr bwMode="auto">
          <a:xfrm>
            <a:off x="2500673" y="6212632"/>
            <a:ext cx="3655750" cy="645368"/>
          </a:xfrm>
          <a:prstGeom prst="rect">
            <a:avLst/>
          </a:prstGeom>
          <a:solidFill>
            <a:srgbClr val="FFFFFF"/>
          </a:solidFill>
          <a:ln w="9525">
            <a:noFill/>
            <a:miter lim="800000"/>
            <a:headEnd/>
            <a:tailEnd/>
          </a:ln>
        </p:spPr>
        <p:txBody>
          <a:bodyPr/>
          <a:lstStyle/>
          <a:p>
            <a:pPr algn="ctr" eaLnBrk="0" hangingPunct="0"/>
            <a:r>
              <a:rPr lang="fr-FR" sz="2000" b="1" i="1" dirty="0">
                <a:solidFill>
                  <a:srgbClr val="669900"/>
                </a:solidFill>
                <a:latin typeface="Tahoma" pitchFamily="34" charset="0"/>
              </a:rPr>
              <a:t>Données</a:t>
            </a:r>
          </a:p>
        </p:txBody>
      </p:sp>
      <p:sp>
        <p:nvSpPr>
          <p:cNvPr id="55312" name="Text Box 16"/>
          <p:cNvSpPr txBox="1">
            <a:spLocks noChangeArrowheads="1"/>
          </p:cNvSpPr>
          <p:nvPr/>
        </p:nvSpPr>
        <p:spPr bwMode="auto">
          <a:xfrm>
            <a:off x="4267200" y="3886200"/>
            <a:ext cx="2819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fr-FR" sz="1400">
                <a:solidFill>
                  <a:schemeClr val="folHlink"/>
                </a:solidFill>
              </a:rPr>
              <a:t>Résolution du problème</a:t>
            </a:r>
            <a:r>
              <a:rPr lang="fr-FR">
                <a:solidFill>
                  <a:schemeClr val="folHlink"/>
                </a:solidFill>
              </a:rPr>
              <a:t> </a:t>
            </a:r>
          </a:p>
        </p:txBody>
      </p:sp>
      <p:sp>
        <p:nvSpPr>
          <p:cNvPr id="55313" name="Line 17"/>
          <p:cNvSpPr>
            <a:spLocks noChangeShapeType="1"/>
          </p:cNvSpPr>
          <p:nvPr/>
        </p:nvSpPr>
        <p:spPr bwMode="auto">
          <a:xfrm flipV="1">
            <a:off x="1828800" y="3048000"/>
            <a:ext cx="1981200" cy="6096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14" name="Line 18"/>
          <p:cNvSpPr>
            <a:spLocks noChangeShapeType="1"/>
          </p:cNvSpPr>
          <p:nvPr/>
        </p:nvSpPr>
        <p:spPr bwMode="auto">
          <a:xfrm>
            <a:off x="4343400" y="3048000"/>
            <a:ext cx="2514600" cy="6096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15" name="Line 19"/>
          <p:cNvSpPr>
            <a:spLocks noChangeShapeType="1"/>
          </p:cNvSpPr>
          <p:nvPr/>
        </p:nvSpPr>
        <p:spPr bwMode="auto">
          <a:xfrm>
            <a:off x="1905000" y="4114800"/>
            <a:ext cx="1981200" cy="4572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16" name="Line 20"/>
          <p:cNvSpPr>
            <a:spLocks noChangeShapeType="1"/>
          </p:cNvSpPr>
          <p:nvPr/>
        </p:nvSpPr>
        <p:spPr bwMode="auto">
          <a:xfrm flipV="1">
            <a:off x="4267200" y="4038600"/>
            <a:ext cx="2743200" cy="5334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3" name="Text Box 22"/>
          <p:cNvSpPr txBox="1">
            <a:spLocks noChangeArrowheads="1"/>
          </p:cNvSpPr>
          <p:nvPr/>
        </p:nvSpPr>
        <p:spPr bwMode="auto">
          <a:xfrm>
            <a:off x="28575" y="2374019"/>
            <a:ext cx="1800225" cy="830997"/>
          </a:xfrm>
          <a:prstGeom prst="rect">
            <a:avLst/>
          </a:prstGeom>
          <a:solidFill>
            <a:schemeClr val="bg1">
              <a:lumMod val="95000"/>
            </a:schemeClr>
          </a:solidFill>
          <a:ln>
            <a:noFill/>
          </a:ln>
          <a:effectLs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fr-FR" sz="1200" dirty="0" smtClean="0"/>
              <a:t>1. Les jeunes sont nuls, recrutés par défaut, pas de motivation, n’ont pas le niveau suffisant</a:t>
            </a:r>
            <a:endParaRPr lang="fr-FR" sz="1200" dirty="0"/>
          </a:p>
        </p:txBody>
      </p:sp>
      <p:sp>
        <p:nvSpPr>
          <p:cNvPr id="2" name="Rectangle 1"/>
          <p:cNvSpPr/>
          <p:nvPr/>
        </p:nvSpPr>
        <p:spPr>
          <a:xfrm>
            <a:off x="7203440" y="161896"/>
            <a:ext cx="1441870" cy="307777"/>
          </a:xfrm>
          <a:prstGeom prst="rect">
            <a:avLst/>
          </a:prstGeom>
        </p:spPr>
        <p:txBody>
          <a:bodyPr wrap="none">
            <a:spAutoFit/>
          </a:bodyPr>
          <a:lstStyle/>
          <a:p>
            <a:pPr lvl="0">
              <a:spcBef>
                <a:spcPct val="50000"/>
              </a:spcBef>
            </a:pPr>
            <a:r>
              <a:rPr lang="fr-FR" sz="1400" dirty="0">
                <a:solidFill>
                  <a:srgbClr val="000000"/>
                </a:solidFill>
                <a:latin typeface="Tahoma" pitchFamily="34" charset="0"/>
              </a:rPr>
              <a:t>(d’après  Fabre)</a:t>
            </a:r>
            <a:endParaRPr lang="fr-FR" sz="1400" dirty="0">
              <a:solidFill>
                <a:srgbClr val="000000"/>
              </a:solidFill>
              <a:latin typeface="Times New Roman" pitchFamily="18" charset="0"/>
            </a:endParaRPr>
          </a:p>
        </p:txBody>
      </p:sp>
      <p:sp>
        <p:nvSpPr>
          <p:cNvPr id="25" name="Text Box 22"/>
          <p:cNvSpPr txBox="1">
            <a:spLocks noChangeArrowheads="1"/>
          </p:cNvSpPr>
          <p:nvPr/>
        </p:nvSpPr>
        <p:spPr bwMode="auto">
          <a:xfrm>
            <a:off x="4832749" y="281969"/>
            <a:ext cx="229463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fr-FR" sz="1200" dirty="0" smtClean="0"/>
              <a:t>4. Quelle est notre marge d’action sur le recrutement ?</a:t>
            </a:r>
          </a:p>
          <a:p>
            <a:pPr eaLnBrk="1" hangingPunct="1">
              <a:spcBef>
                <a:spcPct val="50000"/>
              </a:spcBef>
            </a:pPr>
            <a:r>
              <a:rPr lang="fr-FR" sz="1200" dirty="0" smtClean="0"/>
              <a:t>5.Qu’est-ce qui nous empêche, nous oblige, à mieux prendre en compte ces publics ?</a:t>
            </a:r>
            <a:endParaRPr lang="fr-FR" sz="1200" dirty="0"/>
          </a:p>
        </p:txBody>
      </p:sp>
      <p:sp>
        <p:nvSpPr>
          <p:cNvPr id="26" name="Text Box 22"/>
          <p:cNvSpPr txBox="1">
            <a:spLocks noChangeArrowheads="1"/>
          </p:cNvSpPr>
          <p:nvPr/>
        </p:nvSpPr>
        <p:spPr bwMode="auto">
          <a:xfrm>
            <a:off x="6732240" y="1905001"/>
            <a:ext cx="229463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fr-FR" sz="1200" dirty="0" smtClean="0"/>
              <a:t>7. Voulons-nous former d’excellents professionnels ou permettre l’accès de tous à la réussite ?</a:t>
            </a:r>
            <a:endParaRPr lang="fr-FR" sz="1200" dirty="0"/>
          </a:p>
        </p:txBody>
      </p:sp>
      <p:sp>
        <p:nvSpPr>
          <p:cNvPr id="28" name="Text Box 22"/>
          <p:cNvSpPr txBox="1">
            <a:spLocks noChangeArrowheads="1"/>
          </p:cNvSpPr>
          <p:nvPr/>
        </p:nvSpPr>
        <p:spPr bwMode="auto">
          <a:xfrm>
            <a:off x="4796977" y="5383510"/>
            <a:ext cx="2476055"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fr-FR" sz="1200" dirty="0" smtClean="0"/>
              <a:t>3. Comment </a:t>
            </a:r>
            <a:r>
              <a:rPr lang="fr-FR" sz="1200" dirty="0"/>
              <a:t>se fait le recrutement ? Le </a:t>
            </a:r>
            <a:r>
              <a:rPr lang="fr-FR" sz="1200" dirty="0" smtClean="0"/>
              <a:t>positionnement </a:t>
            </a:r>
            <a:r>
              <a:rPr lang="fr-FR" sz="1200" dirty="0"/>
              <a:t>?</a:t>
            </a:r>
          </a:p>
          <a:p>
            <a:pPr eaLnBrk="1" hangingPunct="1">
              <a:spcBef>
                <a:spcPct val="50000"/>
              </a:spcBef>
            </a:pPr>
            <a:r>
              <a:rPr lang="fr-FR" sz="1200" dirty="0" smtClean="0"/>
              <a:t>Qui sont les candidats dont on ne voudrait pas ? Leur profil ? Les évolutions du recrutement </a:t>
            </a:r>
          </a:p>
        </p:txBody>
      </p:sp>
      <p:sp>
        <p:nvSpPr>
          <p:cNvPr id="3" name="Rectangle 2"/>
          <p:cNvSpPr/>
          <p:nvPr/>
        </p:nvSpPr>
        <p:spPr>
          <a:xfrm>
            <a:off x="7657392" y="607671"/>
            <a:ext cx="1369480" cy="501676"/>
          </a:xfrm>
          <a:prstGeom prst="rect">
            <a:avLst/>
          </a:prstGeom>
          <a:solidFill>
            <a:srgbClr val="92D050"/>
          </a:solidFill>
        </p:spPr>
        <p:txBody>
          <a:bodyPr wrap="square">
            <a:spAutoFit/>
          </a:bodyPr>
          <a:lstStyle/>
          <a:p>
            <a:pPr>
              <a:lnSpc>
                <a:spcPct val="70000"/>
              </a:lnSpc>
              <a:spcBef>
                <a:spcPct val="50000"/>
              </a:spcBef>
            </a:pPr>
            <a:r>
              <a:rPr lang="fr-FR" sz="1400" b="1" i="1" dirty="0" smtClean="0">
                <a:latin typeface="Tahoma" pitchFamily="34" charset="0"/>
              </a:rPr>
              <a:t>Nos missions </a:t>
            </a:r>
          </a:p>
          <a:p>
            <a:pPr>
              <a:lnSpc>
                <a:spcPct val="70000"/>
              </a:lnSpc>
              <a:spcBef>
                <a:spcPct val="50000"/>
              </a:spcBef>
            </a:pPr>
            <a:r>
              <a:rPr lang="fr-FR" sz="1400" b="1" i="1" dirty="0" smtClean="0">
                <a:latin typeface="Tahoma" pitchFamily="34" charset="0"/>
              </a:rPr>
              <a:t>Nos valeurs  </a:t>
            </a:r>
            <a:endParaRPr lang="fr-FR" sz="1400" b="1" i="1" dirty="0">
              <a:latin typeface="Tahoma" pitchFamily="34" charset="0"/>
            </a:endParaRPr>
          </a:p>
        </p:txBody>
      </p:sp>
      <p:sp>
        <p:nvSpPr>
          <p:cNvPr id="4" name="Rectangle 3"/>
          <p:cNvSpPr/>
          <p:nvPr/>
        </p:nvSpPr>
        <p:spPr>
          <a:xfrm>
            <a:off x="7088352" y="3177367"/>
            <a:ext cx="1756665" cy="350865"/>
          </a:xfrm>
          <a:prstGeom prst="rect">
            <a:avLst/>
          </a:prstGeom>
          <a:solidFill>
            <a:schemeClr val="bg1">
              <a:lumMod val="95000"/>
            </a:schemeClr>
          </a:solidFill>
        </p:spPr>
        <p:txBody>
          <a:bodyPr wrap="square">
            <a:spAutoFit/>
          </a:bodyPr>
          <a:lstStyle/>
          <a:p>
            <a:pPr>
              <a:lnSpc>
                <a:spcPct val="70000"/>
              </a:lnSpc>
              <a:spcBef>
                <a:spcPct val="50000"/>
              </a:spcBef>
            </a:pPr>
            <a:r>
              <a:rPr lang="fr-FR" sz="1200" i="1" dirty="0" smtClean="0">
                <a:latin typeface="Tahoma" pitchFamily="34" charset="0"/>
              </a:rPr>
              <a:t>2. Il faut améliorer le recrutement</a:t>
            </a:r>
            <a:endParaRPr lang="fr-FR" sz="1200" i="1" dirty="0">
              <a:latin typeface="Tahoma" pitchFamily="34" charset="0"/>
            </a:endParaRPr>
          </a:p>
        </p:txBody>
      </p:sp>
      <p:sp>
        <p:nvSpPr>
          <p:cNvPr id="31" name="Rectangle 30"/>
          <p:cNvSpPr/>
          <p:nvPr/>
        </p:nvSpPr>
        <p:spPr>
          <a:xfrm>
            <a:off x="7010400" y="4305300"/>
            <a:ext cx="1912571" cy="609398"/>
          </a:xfrm>
          <a:prstGeom prst="rect">
            <a:avLst/>
          </a:prstGeom>
          <a:solidFill>
            <a:srgbClr val="FFFF00"/>
          </a:solidFill>
          <a:ln>
            <a:solidFill>
              <a:srgbClr val="FFFF00"/>
            </a:solidFill>
          </a:ln>
        </p:spPr>
        <p:txBody>
          <a:bodyPr wrap="square">
            <a:spAutoFit/>
          </a:bodyPr>
          <a:lstStyle/>
          <a:p>
            <a:pPr>
              <a:lnSpc>
                <a:spcPct val="70000"/>
              </a:lnSpc>
              <a:spcBef>
                <a:spcPct val="50000"/>
              </a:spcBef>
            </a:pPr>
            <a:r>
              <a:rPr lang="fr-FR" sz="1200" i="1" dirty="0" smtClean="0">
                <a:latin typeface="Tahoma" pitchFamily="34" charset="0"/>
              </a:rPr>
              <a:t>9. Ce qu’il faut mettre en place pour  pouvoir accueillir tous ces publics et les faire progresser</a:t>
            </a:r>
            <a:endParaRPr lang="fr-FR" sz="1200" i="1" dirty="0">
              <a:latin typeface="Tahoma" pitchFamily="34" charset="0"/>
            </a:endParaRPr>
          </a:p>
        </p:txBody>
      </p:sp>
      <p:sp>
        <p:nvSpPr>
          <p:cNvPr id="29" name="Text Box 22"/>
          <p:cNvSpPr txBox="1">
            <a:spLocks noChangeArrowheads="1"/>
          </p:cNvSpPr>
          <p:nvPr/>
        </p:nvSpPr>
        <p:spPr bwMode="auto">
          <a:xfrm>
            <a:off x="2205484" y="512802"/>
            <a:ext cx="22946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fr-FR" sz="1200" dirty="0" smtClean="0"/>
              <a:t>6. Pourquoi avons-nous des problèmes avec ces publics aujourd’hui ?</a:t>
            </a:r>
            <a:endParaRPr lang="fr-FR" sz="1200" dirty="0"/>
          </a:p>
        </p:txBody>
      </p:sp>
      <p:sp>
        <p:nvSpPr>
          <p:cNvPr id="32" name="Text Box 22"/>
          <p:cNvSpPr txBox="1">
            <a:spLocks noChangeArrowheads="1"/>
          </p:cNvSpPr>
          <p:nvPr/>
        </p:nvSpPr>
        <p:spPr bwMode="auto">
          <a:xfrm>
            <a:off x="180975" y="4343400"/>
            <a:ext cx="1800225" cy="830997"/>
          </a:xfrm>
          <a:prstGeom prst="rect">
            <a:avLst/>
          </a:prstGeom>
          <a:solidFill>
            <a:srgbClr val="FFFF00"/>
          </a:solidFill>
          <a:ln>
            <a:noFill/>
          </a:ln>
          <a:effectLs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fr-FR" sz="1200" dirty="0" smtClean="0"/>
              <a:t>8. Nous ne sommes pas outillés pour prendre en charge ces jeunes</a:t>
            </a:r>
            <a:endParaRPr lang="fr-FR" sz="1200" dirty="0"/>
          </a:p>
        </p:txBody>
      </p:sp>
      <p:sp>
        <p:nvSpPr>
          <p:cNvPr id="33" name="Flèche courbée vers la gauche 32"/>
          <p:cNvSpPr/>
          <p:nvPr/>
        </p:nvSpPr>
        <p:spPr>
          <a:xfrm rot="1221985" flipH="1">
            <a:off x="7631954" y="1306223"/>
            <a:ext cx="355157" cy="554302"/>
          </a:xfrm>
          <a:prstGeom prst="curvedLef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Double flèche horizontale 5"/>
          <p:cNvSpPr/>
          <p:nvPr/>
        </p:nvSpPr>
        <p:spPr>
          <a:xfrm>
            <a:off x="7172325" y="920613"/>
            <a:ext cx="388230" cy="14618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175288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4059515"/>
            <a:ext cx="1863241" cy="404813"/>
          </a:xfrm>
        </p:spPr>
        <p:txBody>
          <a:bodyPr>
            <a:normAutofit fontScale="90000"/>
          </a:bodyPr>
          <a:lstStyle/>
          <a:p>
            <a:pPr>
              <a:defRPr/>
            </a:pPr>
            <a:r>
              <a:rPr lang="fr-FR" dirty="0" smtClean="0"/>
              <a:t/>
            </a:r>
            <a:br>
              <a:rPr lang="fr-FR" dirty="0" smtClean="0"/>
            </a:br>
            <a:r>
              <a:rPr lang="fr-FR" dirty="0"/>
              <a:t/>
            </a:r>
            <a:br>
              <a:rPr lang="fr-FR" dirty="0"/>
            </a:br>
            <a:r>
              <a:rPr lang="fr-FR" dirty="0" smtClean="0"/>
              <a:t/>
            </a:r>
            <a:br>
              <a:rPr lang="fr-FR" dirty="0" smtClean="0"/>
            </a:br>
            <a:r>
              <a:rPr lang="fr-FR" dirty="0"/>
              <a:t/>
            </a:r>
            <a:br>
              <a:rPr lang="fr-FR" dirty="0"/>
            </a:br>
            <a:r>
              <a:rPr lang="fr-FR" sz="2200" dirty="0" smtClean="0"/>
              <a:t>Une vision très analytique et chronologique de la démarche</a:t>
            </a:r>
            <a:r>
              <a:rPr lang="fr-FR" dirty="0" smtClean="0"/>
              <a:t/>
            </a:r>
            <a:br>
              <a:rPr lang="fr-FR" dirty="0" smtClean="0"/>
            </a:br>
            <a:r>
              <a:rPr lang="fr-FR" dirty="0"/>
              <a:t/>
            </a:r>
            <a:br>
              <a:rPr lang="fr-FR" dirty="0"/>
            </a:br>
            <a:r>
              <a:rPr lang="fr-FR" dirty="0" smtClean="0"/>
              <a:t/>
            </a:r>
            <a:br>
              <a:rPr lang="fr-FR" dirty="0" smtClean="0"/>
            </a:br>
            <a:r>
              <a:rPr lang="fr-FR" dirty="0" smtClean="0"/>
              <a:t/>
            </a:r>
            <a:br>
              <a:rPr lang="fr-FR" dirty="0" smtClean="0"/>
            </a:br>
            <a:endParaRPr lang="fr-FR" dirty="0"/>
          </a:p>
        </p:txBody>
      </p:sp>
      <p:sp>
        <p:nvSpPr>
          <p:cNvPr id="7" name="Rectangle à coins arrondis 6"/>
          <p:cNvSpPr/>
          <p:nvPr/>
        </p:nvSpPr>
        <p:spPr bwMode="auto">
          <a:xfrm>
            <a:off x="3261572" y="260648"/>
            <a:ext cx="2422139" cy="728036"/>
          </a:xfrm>
          <a:prstGeom prst="roundRect">
            <a:avLst/>
          </a:prstGeom>
          <a:solidFill>
            <a:srgbClr val="CCFF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Times" pitchFamily="18" charset="0"/>
              </a:rPr>
              <a:t>Groupe projet </a:t>
            </a:r>
          </a:p>
          <a:p>
            <a:pPr marL="0" marR="0" indent="0" algn="ctr" defTabSz="914400" rtl="0" eaLnBrk="0" fontAlgn="base" latinLnBrk="0" hangingPunct="0">
              <a:lnSpc>
                <a:spcPct val="100000"/>
              </a:lnSpc>
              <a:spcBef>
                <a:spcPct val="0"/>
              </a:spcBef>
              <a:spcAft>
                <a:spcPct val="0"/>
              </a:spcAft>
              <a:buClrTx/>
              <a:buSzTx/>
              <a:buFontTx/>
              <a:buNone/>
              <a:tabLst/>
            </a:pPr>
            <a:r>
              <a:rPr lang="fr-FR" dirty="0" smtClean="0">
                <a:latin typeface="Times" pitchFamily="18" charset="0"/>
              </a:rPr>
              <a:t>+ chef de projet</a:t>
            </a:r>
            <a:endParaRPr kumimoji="0" lang="fr-FR" b="0" i="0" u="none" strike="noStrike" cap="none" normalizeH="0" baseline="0" dirty="0" smtClean="0">
              <a:ln>
                <a:noFill/>
              </a:ln>
              <a:solidFill>
                <a:schemeClr val="tx1"/>
              </a:solidFill>
              <a:effectLst/>
              <a:latin typeface="Times" pitchFamily="18" charset="0"/>
            </a:endParaRP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1877" y="1047501"/>
            <a:ext cx="2691834" cy="2297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à coins arrondis 11"/>
          <p:cNvSpPr/>
          <p:nvPr/>
        </p:nvSpPr>
        <p:spPr bwMode="auto">
          <a:xfrm>
            <a:off x="1475656" y="308852"/>
            <a:ext cx="1589389" cy="502843"/>
          </a:xfrm>
          <a:prstGeom prst="roundRect">
            <a:avLst/>
          </a:prstGeom>
          <a:solidFill>
            <a:srgbClr val="CCFF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dirty="0" err="1" smtClean="0">
                <a:latin typeface="Times" pitchFamily="18" charset="0"/>
              </a:rPr>
              <a:t>Copil</a:t>
            </a:r>
            <a:endParaRPr kumimoji="0" lang="fr-FR" b="0" i="0" u="none" strike="noStrike" cap="none" normalizeH="0" baseline="0" dirty="0" smtClean="0">
              <a:ln>
                <a:noFill/>
              </a:ln>
              <a:solidFill>
                <a:schemeClr val="tx1"/>
              </a:solidFill>
              <a:effectLst/>
              <a:latin typeface="Times" pitchFamily="18" charset="0"/>
            </a:endParaRPr>
          </a:p>
        </p:txBody>
      </p:sp>
      <p:sp>
        <p:nvSpPr>
          <p:cNvPr id="19" name="Rectangle à coins arrondis 18"/>
          <p:cNvSpPr/>
          <p:nvPr/>
        </p:nvSpPr>
        <p:spPr bwMode="auto">
          <a:xfrm>
            <a:off x="6106182" y="1208846"/>
            <a:ext cx="1080120" cy="403586"/>
          </a:xfrm>
          <a:prstGeom prst="roundRect">
            <a:avLst/>
          </a:prstGeom>
          <a:solidFill>
            <a:srgbClr val="FBC379"/>
          </a:solidFill>
          <a:ln>
            <a:headEnd type="none" w="med" len="med"/>
            <a:tailEnd type="none" w="med" len="med"/>
          </a:ln>
          <a:ex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Times" pitchFamily="18" charset="0"/>
              </a:rPr>
              <a:t>Enjeux</a:t>
            </a:r>
          </a:p>
        </p:txBody>
      </p:sp>
      <p:sp>
        <p:nvSpPr>
          <p:cNvPr id="17" name="Rogner un rectangle avec un coin diagonal 16"/>
          <p:cNvSpPr/>
          <p:nvPr/>
        </p:nvSpPr>
        <p:spPr bwMode="auto">
          <a:xfrm>
            <a:off x="3769801" y="3576992"/>
            <a:ext cx="1844670" cy="965046"/>
          </a:xfrm>
          <a:prstGeom prst="snip2DiagRect">
            <a:avLst/>
          </a:prstGeom>
          <a:ln>
            <a:solidFill>
              <a:schemeClr val="tx2">
                <a:lumMod val="65000"/>
                <a:lumOff val="35000"/>
              </a:schemeClr>
            </a:solidFill>
            <a:headEnd type="none" w="med" len="med"/>
            <a:tailEnd type="none" w="med" len="med"/>
          </a:ln>
          <a:extLst/>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bg1"/>
                </a:solidFill>
                <a:effectLst/>
                <a:latin typeface="Times" pitchFamily="18" charset="0"/>
              </a:rPr>
              <a:t>AXES</a:t>
            </a:r>
          </a:p>
          <a:p>
            <a:pPr marL="0" marR="0" indent="0" algn="ctr" defTabSz="914400" rtl="0" eaLnBrk="0" fontAlgn="base" latinLnBrk="0" hangingPunct="0">
              <a:lnSpc>
                <a:spcPct val="100000"/>
              </a:lnSpc>
              <a:spcBef>
                <a:spcPct val="0"/>
              </a:spcBef>
              <a:spcAft>
                <a:spcPct val="0"/>
              </a:spcAft>
              <a:buClrTx/>
              <a:buSzTx/>
              <a:buFontTx/>
              <a:buNone/>
              <a:tabLst/>
            </a:pPr>
            <a:r>
              <a:rPr lang="fr-FR" sz="2000" b="1" dirty="0" smtClean="0">
                <a:solidFill>
                  <a:schemeClr val="bg1"/>
                </a:solidFill>
                <a:latin typeface="Times" pitchFamily="18" charset="0"/>
              </a:rPr>
              <a:t>stratégiques</a:t>
            </a:r>
            <a:endParaRPr kumimoji="0" lang="fr-FR" sz="2000" b="1" i="0" u="none" strike="noStrike" cap="none" normalizeH="0" baseline="0" dirty="0" smtClean="0">
              <a:ln>
                <a:noFill/>
              </a:ln>
              <a:solidFill>
                <a:schemeClr val="bg1"/>
              </a:solidFill>
              <a:effectLst/>
              <a:latin typeface="Times" pitchFamily="18" charset="0"/>
            </a:endParaRPr>
          </a:p>
        </p:txBody>
      </p:sp>
      <p:sp>
        <p:nvSpPr>
          <p:cNvPr id="20" name="Flèche vers le bas 19"/>
          <p:cNvSpPr/>
          <p:nvPr/>
        </p:nvSpPr>
        <p:spPr bwMode="auto">
          <a:xfrm>
            <a:off x="4337794" y="3340163"/>
            <a:ext cx="432047" cy="222034"/>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Times" pitchFamily="18" charset="0"/>
            </a:endParaRPr>
          </a:p>
        </p:txBody>
      </p:sp>
      <p:sp>
        <p:nvSpPr>
          <p:cNvPr id="23" name="Flèche vers le bas 22"/>
          <p:cNvSpPr/>
          <p:nvPr/>
        </p:nvSpPr>
        <p:spPr bwMode="auto">
          <a:xfrm>
            <a:off x="4398793" y="4613081"/>
            <a:ext cx="432047" cy="222034"/>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Times" pitchFamily="18" charset="0"/>
            </a:endParaRPr>
          </a:p>
        </p:txBody>
      </p:sp>
      <p:sp>
        <p:nvSpPr>
          <p:cNvPr id="21" name="Organigramme : Multidocument 20"/>
          <p:cNvSpPr/>
          <p:nvPr/>
        </p:nvSpPr>
        <p:spPr bwMode="auto">
          <a:xfrm>
            <a:off x="4009964" y="4941168"/>
            <a:ext cx="1251958" cy="648072"/>
          </a:xfrm>
          <a:prstGeom prst="flowChartMultidocument">
            <a:avLst/>
          </a:prstGeom>
          <a:ln>
            <a:solidFill>
              <a:schemeClr val="bg2">
                <a:lumMod val="75000"/>
              </a:schemeClr>
            </a:solidFill>
            <a:headEnd type="none" w="med" len="med"/>
            <a:tailEnd type="none" w="med" len="med"/>
          </a:ln>
          <a:extLst/>
        </p:spPr>
        <p:style>
          <a:lnRef idx="1">
            <a:schemeClr val="accent1"/>
          </a:lnRef>
          <a:fillRef idx="1002">
            <a:schemeClr val="l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lang="fr-FR" sz="1200" b="1" dirty="0" smtClean="0">
                <a:solidFill>
                  <a:srgbClr val="C00000"/>
                </a:solidFill>
                <a:latin typeface="Times" pitchFamily="18" charset="0"/>
              </a:rPr>
              <a:t>Objectifs opérationnels</a:t>
            </a:r>
            <a:endParaRPr kumimoji="0" lang="fr-FR" sz="1200" b="1" i="0" u="none" strike="noStrike" cap="none" normalizeH="0" baseline="0" dirty="0" smtClean="0">
              <a:ln>
                <a:noFill/>
              </a:ln>
              <a:solidFill>
                <a:srgbClr val="C00000"/>
              </a:solidFill>
              <a:effectLst/>
              <a:latin typeface="Times" pitchFamily="18" charset="0"/>
            </a:endParaRPr>
          </a:p>
        </p:txBody>
      </p:sp>
      <p:sp>
        <p:nvSpPr>
          <p:cNvPr id="22" name="Organigramme : Terminateur 21"/>
          <p:cNvSpPr/>
          <p:nvPr/>
        </p:nvSpPr>
        <p:spPr bwMode="auto">
          <a:xfrm>
            <a:off x="3055029" y="5928120"/>
            <a:ext cx="675610" cy="216024"/>
          </a:xfrm>
          <a:prstGeom prst="flowChartTerminator">
            <a:avLst/>
          </a:prstGeom>
          <a:solidFill>
            <a:srgbClr val="FFFF99"/>
          </a:solidFill>
          <a:ln>
            <a:headEnd type="none" w="med" len="med"/>
            <a:tailEnd type="none" w="med" len="med"/>
          </a:ln>
          <a:extLst/>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900" b="1" dirty="0" smtClean="0">
                <a:latin typeface="Times" pitchFamily="18" charset="0"/>
              </a:rPr>
              <a:t>Action 1</a:t>
            </a:r>
            <a:endParaRPr kumimoji="0" lang="fr-FR" sz="900" b="1" i="0" u="none" strike="noStrike" cap="none" normalizeH="0" baseline="0" dirty="0" smtClean="0">
              <a:ln>
                <a:noFill/>
              </a:ln>
              <a:solidFill>
                <a:schemeClr val="tx1"/>
              </a:solidFill>
              <a:effectLst/>
              <a:latin typeface="Times" pitchFamily="18" charset="0"/>
            </a:endParaRPr>
          </a:p>
        </p:txBody>
      </p:sp>
      <p:sp>
        <p:nvSpPr>
          <p:cNvPr id="26" name="Organigramme : Terminateur 25"/>
          <p:cNvSpPr/>
          <p:nvPr/>
        </p:nvSpPr>
        <p:spPr bwMode="auto">
          <a:xfrm>
            <a:off x="4255440" y="5928120"/>
            <a:ext cx="675610" cy="216024"/>
          </a:xfrm>
          <a:prstGeom prst="flowChartTerminator">
            <a:avLst/>
          </a:prstGeom>
          <a:solidFill>
            <a:srgbClr val="FFFF99"/>
          </a:solidFill>
          <a:ln>
            <a:headEnd type="none" w="med" len="med"/>
            <a:tailEnd type="none" w="med" len="med"/>
          </a:ln>
          <a:extLst/>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900" b="1" dirty="0" smtClean="0">
                <a:latin typeface="Times" pitchFamily="18" charset="0"/>
              </a:rPr>
              <a:t>Action 2</a:t>
            </a:r>
            <a:endParaRPr kumimoji="0" lang="fr-FR" sz="900" b="1" i="0" u="none" strike="noStrike" cap="none" normalizeH="0" baseline="0" dirty="0" smtClean="0">
              <a:ln>
                <a:noFill/>
              </a:ln>
              <a:solidFill>
                <a:schemeClr val="tx1"/>
              </a:solidFill>
              <a:effectLst/>
              <a:latin typeface="Times" pitchFamily="18" charset="0"/>
            </a:endParaRPr>
          </a:p>
        </p:txBody>
      </p:sp>
      <p:sp>
        <p:nvSpPr>
          <p:cNvPr id="27" name="Organigramme : Terminateur 26"/>
          <p:cNvSpPr/>
          <p:nvPr/>
        </p:nvSpPr>
        <p:spPr bwMode="auto">
          <a:xfrm>
            <a:off x="5190353" y="5910729"/>
            <a:ext cx="675610" cy="216024"/>
          </a:xfrm>
          <a:prstGeom prst="flowChartTerminator">
            <a:avLst/>
          </a:prstGeom>
          <a:solidFill>
            <a:srgbClr val="FFFF99"/>
          </a:solidFill>
          <a:ln>
            <a:headEnd type="none" w="med" len="med"/>
            <a:tailEnd type="none" w="med" len="med"/>
          </a:ln>
          <a:extLst/>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900" b="1" dirty="0" smtClean="0">
                <a:latin typeface="Times" pitchFamily="18" charset="0"/>
              </a:rPr>
              <a:t>Action 3</a:t>
            </a:r>
            <a:endParaRPr kumimoji="0" lang="fr-FR" sz="900" b="1" i="0" u="none" strike="noStrike" cap="none" normalizeH="0" baseline="0" dirty="0" smtClean="0">
              <a:ln>
                <a:noFill/>
              </a:ln>
              <a:solidFill>
                <a:schemeClr val="tx1"/>
              </a:solidFill>
              <a:effectLst/>
              <a:latin typeface="Times" pitchFamily="18" charset="0"/>
            </a:endParaRPr>
          </a:p>
        </p:txBody>
      </p:sp>
      <p:sp>
        <p:nvSpPr>
          <p:cNvPr id="28" name="Organigramme : Terminateur 27"/>
          <p:cNvSpPr/>
          <p:nvPr/>
        </p:nvSpPr>
        <p:spPr bwMode="auto">
          <a:xfrm>
            <a:off x="6117125" y="5934281"/>
            <a:ext cx="675610" cy="216024"/>
          </a:xfrm>
          <a:prstGeom prst="flowChartTerminator">
            <a:avLst/>
          </a:prstGeom>
          <a:solidFill>
            <a:srgbClr val="FFFF99"/>
          </a:solidFill>
          <a:ln>
            <a:headEnd type="none" w="med" len="med"/>
            <a:tailEnd type="none" w="med" len="med"/>
          </a:ln>
          <a:extLst/>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900" b="1" dirty="0" smtClean="0">
                <a:latin typeface="Times" pitchFamily="18" charset="0"/>
              </a:rPr>
              <a:t>……….</a:t>
            </a:r>
            <a:endParaRPr kumimoji="0" lang="fr-FR" sz="900" b="1" i="0" u="none" strike="noStrike" cap="none" normalizeH="0" baseline="0" dirty="0" smtClean="0">
              <a:ln>
                <a:noFill/>
              </a:ln>
              <a:solidFill>
                <a:schemeClr val="tx1"/>
              </a:solidFill>
              <a:effectLst/>
              <a:latin typeface="Times" pitchFamily="18" charset="0"/>
            </a:endParaRPr>
          </a:p>
        </p:txBody>
      </p:sp>
      <p:cxnSp>
        <p:nvCxnSpPr>
          <p:cNvPr id="25" name="Connecteur droit avec flèche 24"/>
          <p:cNvCxnSpPr/>
          <p:nvPr/>
        </p:nvCxnSpPr>
        <p:spPr bwMode="auto">
          <a:xfrm flipH="1">
            <a:off x="3675804" y="5697252"/>
            <a:ext cx="301659" cy="144016"/>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Connecteur droit avec flèche 29"/>
          <p:cNvCxnSpPr>
            <a:endCxn id="26" idx="0"/>
          </p:cNvCxnSpPr>
          <p:nvPr/>
        </p:nvCxnSpPr>
        <p:spPr bwMode="auto">
          <a:xfrm>
            <a:off x="4593245" y="5694094"/>
            <a:ext cx="0" cy="234026"/>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008" name="Connecteur droit avec flèche 43007"/>
          <p:cNvCxnSpPr>
            <a:endCxn id="27" idx="0"/>
          </p:cNvCxnSpPr>
          <p:nvPr/>
        </p:nvCxnSpPr>
        <p:spPr bwMode="auto">
          <a:xfrm>
            <a:off x="4931050" y="5587966"/>
            <a:ext cx="597108" cy="322763"/>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Rectangle à coins arrondis 37"/>
          <p:cNvSpPr/>
          <p:nvPr/>
        </p:nvSpPr>
        <p:spPr bwMode="auto">
          <a:xfrm>
            <a:off x="6051438" y="434102"/>
            <a:ext cx="1080120" cy="554582"/>
          </a:xfrm>
          <a:prstGeom prst="roundRect">
            <a:avLst/>
          </a:prstGeom>
          <a:solidFill>
            <a:srgbClr val="FFFF99"/>
          </a:solidFill>
          <a:ln>
            <a:headEnd type="none" w="med" len="med"/>
            <a:tailEnd type="none" w="med" len="med"/>
          </a:ln>
          <a:ex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Times" pitchFamily="18" charset="0"/>
              </a:rPr>
              <a:t>Contexte</a:t>
            </a:r>
          </a:p>
        </p:txBody>
      </p:sp>
      <p:sp>
        <p:nvSpPr>
          <p:cNvPr id="43013" name="Rectangle à coins arrondis 43012"/>
          <p:cNvSpPr/>
          <p:nvPr/>
        </p:nvSpPr>
        <p:spPr bwMode="auto">
          <a:xfrm rot="19285932">
            <a:off x="3613061" y="2181722"/>
            <a:ext cx="1719159" cy="300384"/>
          </a:xfrm>
          <a:prstGeom prst="round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chemeClr val="tx1"/>
                </a:solidFill>
                <a:effectLst/>
                <a:latin typeface="Times" pitchFamily="18" charset="0"/>
              </a:rPr>
              <a:t>Diagnostic préalable</a:t>
            </a:r>
          </a:p>
        </p:txBody>
      </p:sp>
      <p:sp>
        <p:nvSpPr>
          <p:cNvPr id="14" name="Flèche vers le bas 13"/>
          <p:cNvSpPr/>
          <p:nvPr/>
        </p:nvSpPr>
        <p:spPr>
          <a:xfrm>
            <a:off x="2270350" y="988684"/>
            <a:ext cx="285426" cy="4939436"/>
          </a:xfrm>
          <a:prstGeom prst="downArrow">
            <a:avLst/>
          </a:prstGeom>
          <a:solidFill>
            <a:srgbClr val="BCE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7452320" y="548680"/>
            <a:ext cx="1584176" cy="976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Phase d’émergence</a:t>
            </a:r>
            <a:endParaRPr lang="fr-FR" dirty="0"/>
          </a:p>
        </p:txBody>
      </p:sp>
      <p:sp>
        <p:nvSpPr>
          <p:cNvPr id="24" name="Rectangle 23"/>
          <p:cNvSpPr/>
          <p:nvPr/>
        </p:nvSpPr>
        <p:spPr>
          <a:xfrm>
            <a:off x="7456226" y="4540695"/>
            <a:ext cx="1580270" cy="976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Phase opérationnelle</a:t>
            </a:r>
            <a:endParaRPr lang="fr-FR" dirty="0"/>
          </a:p>
        </p:txBody>
      </p:sp>
      <p:sp>
        <p:nvSpPr>
          <p:cNvPr id="29" name="Rectangle 28"/>
          <p:cNvSpPr/>
          <p:nvPr/>
        </p:nvSpPr>
        <p:spPr>
          <a:xfrm>
            <a:off x="7452320" y="3172543"/>
            <a:ext cx="1584176" cy="976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Phase stratégique</a:t>
            </a:r>
            <a:endParaRPr lang="fr-FR" dirty="0"/>
          </a:p>
        </p:txBody>
      </p:sp>
      <p:sp>
        <p:nvSpPr>
          <p:cNvPr id="31" name="Rectangle à coins arrondis 30"/>
          <p:cNvSpPr/>
          <p:nvPr/>
        </p:nvSpPr>
        <p:spPr bwMode="auto">
          <a:xfrm>
            <a:off x="2533254" y="4573906"/>
            <a:ext cx="1719159" cy="300384"/>
          </a:xfrm>
          <a:prstGeom prst="round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chemeClr val="tx1"/>
                </a:solidFill>
                <a:effectLst/>
                <a:latin typeface="Times" pitchFamily="18" charset="0"/>
              </a:rPr>
              <a:t>Appropriation</a:t>
            </a:r>
          </a:p>
        </p:txBody>
      </p:sp>
    </p:spTree>
    <p:extLst>
      <p:ext uri="{BB962C8B-B14F-4D97-AF65-F5344CB8AC3E}">
        <p14:creationId xmlns:p14="http://schemas.microsoft.com/office/powerpoint/2010/main" val="1444141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Imag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8604250" cy="674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2" descr="losange problématis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7904" y="4170425"/>
            <a:ext cx="1955116" cy="2016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p:nvPr/>
        </p:nvSpPr>
        <p:spPr>
          <a:xfrm>
            <a:off x="7524328" y="116632"/>
            <a:ext cx="1619672" cy="923330"/>
          </a:xfrm>
          <a:prstGeom prst="rect">
            <a:avLst/>
          </a:prstGeom>
          <a:noFill/>
        </p:spPr>
        <p:txBody>
          <a:bodyPr wrap="square" rtlCol="0">
            <a:spAutoFit/>
          </a:bodyPr>
          <a:lstStyle/>
          <a:p>
            <a:r>
              <a:rPr lang="fr-FR" b="1" dirty="0" smtClean="0">
                <a:solidFill>
                  <a:srgbClr val="006600"/>
                </a:solidFill>
              </a:rPr>
              <a:t>Démarche systémique et itérative</a:t>
            </a:r>
            <a:endParaRPr lang="fr-FR" b="1" dirty="0">
              <a:solidFill>
                <a:srgbClr val="006600"/>
              </a:solidFill>
            </a:endParaRPr>
          </a:p>
        </p:txBody>
      </p:sp>
    </p:spTree>
    <p:extLst>
      <p:ext uri="{BB962C8B-B14F-4D97-AF65-F5344CB8AC3E}">
        <p14:creationId xmlns:p14="http://schemas.microsoft.com/office/powerpoint/2010/main" val="36049787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71400"/>
            <a:ext cx="8229600" cy="1143000"/>
          </a:xfrm>
        </p:spPr>
        <p:txBody>
          <a:bodyPr>
            <a:normAutofit/>
          </a:bodyPr>
          <a:lstStyle/>
          <a:p>
            <a:r>
              <a:rPr lang="fr-FR" sz="2900" kern="1200" dirty="0"/>
              <a:t>La posture de l’accompagnateur</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6752" y="945010"/>
            <a:ext cx="7033640" cy="4428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6300192" y="5637898"/>
            <a:ext cx="2016224" cy="276999"/>
          </a:xfrm>
          <a:prstGeom prst="rect">
            <a:avLst/>
          </a:prstGeom>
          <a:noFill/>
        </p:spPr>
        <p:txBody>
          <a:bodyPr wrap="square" rtlCol="0">
            <a:spAutoFit/>
          </a:bodyPr>
          <a:lstStyle/>
          <a:p>
            <a:r>
              <a:rPr lang="fr-FR" sz="1200" i="1" dirty="0" smtClean="0"/>
              <a:t>D’après Paul, 2006</a:t>
            </a:r>
            <a:endParaRPr lang="fr-FR" sz="1200" i="1" dirty="0"/>
          </a:p>
        </p:txBody>
      </p:sp>
    </p:spTree>
    <p:extLst>
      <p:ext uri="{BB962C8B-B14F-4D97-AF65-F5344CB8AC3E}">
        <p14:creationId xmlns:p14="http://schemas.microsoft.com/office/powerpoint/2010/main" val="16850612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658323" y="1345313"/>
            <a:ext cx="7862162" cy="3717778"/>
            <a:chOff x="468313" y="2246962"/>
            <a:chExt cx="8289924" cy="3838989"/>
          </a:xfrm>
        </p:grpSpPr>
        <p:sp>
          <p:nvSpPr>
            <p:cNvPr id="3074" name="AutoShape 2"/>
            <p:cNvSpPr>
              <a:spLocks noChangeArrowheads="1"/>
            </p:cNvSpPr>
            <p:nvPr/>
          </p:nvSpPr>
          <p:spPr bwMode="auto">
            <a:xfrm>
              <a:off x="1440618" y="2246962"/>
              <a:ext cx="806450" cy="2743200"/>
            </a:xfrm>
            <a:prstGeom prst="downArrow">
              <a:avLst>
                <a:gd name="adj1" fmla="val 50000"/>
                <a:gd name="adj2" fmla="val 114504"/>
              </a:avLst>
            </a:prstGeom>
            <a:solidFill>
              <a:srgbClr val="FEFDBF"/>
            </a:solidFill>
            <a:ln w="9525">
              <a:solidFill>
                <a:schemeClr val="tx1"/>
              </a:solidFill>
              <a:miter lim="800000"/>
              <a:headEnd/>
              <a:tailEnd/>
            </a:ln>
          </p:spPr>
          <p:txBody>
            <a:bodyPr wrap="none" anchor="ctr"/>
            <a:lstStyle/>
            <a:p>
              <a:endParaRPr lang="fr-FR"/>
            </a:p>
          </p:txBody>
        </p:sp>
        <p:sp>
          <p:nvSpPr>
            <p:cNvPr id="3075" name="Text Box 3"/>
            <p:cNvSpPr txBox="1">
              <a:spLocks noChangeArrowheads="1"/>
            </p:cNvSpPr>
            <p:nvPr/>
          </p:nvSpPr>
          <p:spPr bwMode="auto">
            <a:xfrm>
              <a:off x="468313" y="2382838"/>
              <a:ext cx="1150937"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r>
                <a:rPr lang="fr-FR" b="1">
                  <a:latin typeface="Arial" pitchFamily="34" charset="0"/>
                </a:rPr>
                <a:t>L’expert </a:t>
              </a:r>
            </a:p>
            <a:p>
              <a:pPr algn="ctr" eaLnBrk="1" hangingPunct="1"/>
              <a:r>
                <a:rPr lang="fr-FR" b="1">
                  <a:latin typeface="Arial" pitchFamily="34" charset="0"/>
                </a:rPr>
                <a:t>qui dit</a:t>
              </a:r>
            </a:p>
            <a:p>
              <a:pPr algn="ctr" eaLnBrk="1" hangingPunct="1"/>
              <a:r>
                <a:rPr lang="fr-FR" b="1">
                  <a:latin typeface="Arial" pitchFamily="34" charset="0"/>
                </a:rPr>
                <a:t> le vrai </a:t>
              </a:r>
            </a:p>
            <a:p>
              <a:pPr algn="ctr" eaLnBrk="1" hangingPunct="1"/>
              <a:r>
                <a:rPr lang="fr-FR" b="1">
                  <a:latin typeface="Arial" pitchFamily="34" charset="0"/>
                </a:rPr>
                <a:t>et </a:t>
              </a:r>
            </a:p>
            <a:p>
              <a:pPr algn="ctr" eaLnBrk="1" hangingPunct="1"/>
              <a:r>
                <a:rPr lang="fr-FR" b="1">
                  <a:latin typeface="Arial" pitchFamily="34" charset="0"/>
                </a:rPr>
                <a:t>le juste</a:t>
              </a:r>
              <a:r>
                <a:rPr lang="fr-FR" b="1">
                  <a:solidFill>
                    <a:srgbClr val="FF0000"/>
                  </a:solidFill>
                  <a:latin typeface="Arial" pitchFamily="34" charset="0"/>
                </a:rPr>
                <a:t> </a:t>
              </a:r>
            </a:p>
          </p:txBody>
        </p:sp>
        <p:sp>
          <p:nvSpPr>
            <p:cNvPr id="3076" name="AutoShape 4"/>
            <p:cNvSpPr>
              <a:spLocks noChangeArrowheads="1"/>
            </p:cNvSpPr>
            <p:nvPr/>
          </p:nvSpPr>
          <p:spPr bwMode="auto">
            <a:xfrm>
              <a:off x="1824037" y="5476351"/>
              <a:ext cx="6934200" cy="609600"/>
            </a:xfrm>
            <a:prstGeom prst="leftRightArrow">
              <a:avLst>
                <a:gd name="adj1" fmla="val 50000"/>
                <a:gd name="adj2" fmla="val 227500"/>
              </a:avLst>
            </a:prstGeom>
            <a:solidFill>
              <a:schemeClr val="accent1"/>
            </a:solidFill>
            <a:ln w="9525">
              <a:solidFill>
                <a:schemeClr val="tx1"/>
              </a:solidFill>
              <a:miter lim="800000"/>
              <a:headEnd/>
              <a:tailEnd/>
            </a:ln>
          </p:spPr>
          <p:txBody>
            <a:bodyPr wrap="none" anchor="ctr"/>
            <a:lstStyle/>
            <a:p>
              <a:pPr algn="ctr"/>
              <a:endParaRPr lang="fr-FR">
                <a:latin typeface="Arial" pitchFamily="34" charset="0"/>
              </a:endParaRPr>
            </a:p>
          </p:txBody>
        </p:sp>
        <p:sp>
          <p:nvSpPr>
            <p:cNvPr id="3077" name="Text Box 5"/>
            <p:cNvSpPr txBox="1">
              <a:spLocks noChangeArrowheads="1"/>
            </p:cNvSpPr>
            <p:nvPr/>
          </p:nvSpPr>
          <p:spPr bwMode="auto">
            <a:xfrm>
              <a:off x="2062162" y="5597796"/>
              <a:ext cx="66960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r>
                <a:rPr lang="fr-FR" b="1" dirty="0">
                  <a:latin typeface="Arial" pitchFamily="34" charset="0"/>
                </a:rPr>
                <a:t>L’animateur de la négociation entre acteurs </a:t>
              </a:r>
            </a:p>
          </p:txBody>
        </p:sp>
        <p:sp>
          <p:nvSpPr>
            <p:cNvPr id="3078" name="Line 6"/>
            <p:cNvSpPr>
              <a:spLocks noChangeShapeType="1"/>
            </p:cNvSpPr>
            <p:nvPr/>
          </p:nvSpPr>
          <p:spPr bwMode="auto">
            <a:xfrm flipV="1">
              <a:off x="2071688" y="2490788"/>
              <a:ext cx="6462712" cy="2795587"/>
            </a:xfrm>
            <a:prstGeom prst="line">
              <a:avLst/>
            </a:prstGeom>
            <a:noFill/>
            <a:ln w="762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3079" name="Text Box 7"/>
            <p:cNvSpPr txBox="1">
              <a:spLocks noChangeArrowheads="1"/>
            </p:cNvSpPr>
            <p:nvPr/>
          </p:nvSpPr>
          <p:spPr bwMode="auto">
            <a:xfrm rot="-1488564">
              <a:off x="2514600" y="4090988"/>
              <a:ext cx="5791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spcBef>
                  <a:spcPct val="50000"/>
                </a:spcBef>
              </a:pPr>
              <a:endParaRPr lang="fr-FR">
                <a:latin typeface="Arial" pitchFamily="34" charset="0"/>
              </a:endParaRPr>
            </a:p>
          </p:txBody>
        </p:sp>
        <p:sp>
          <p:nvSpPr>
            <p:cNvPr id="3080" name="Text Box 8"/>
            <p:cNvSpPr txBox="1">
              <a:spLocks noChangeArrowheads="1"/>
            </p:cNvSpPr>
            <p:nvPr/>
          </p:nvSpPr>
          <p:spPr bwMode="auto">
            <a:xfrm rot="-1417920">
              <a:off x="2254250" y="3070225"/>
              <a:ext cx="5992813" cy="16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r>
                <a:rPr lang="fr-FR" b="1" dirty="0">
                  <a:solidFill>
                    <a:srgbClr val="FF0000"/>
                  </a:solidFill>
                  <a:latin typeface="Arial" pitchFamily="34" charset="0"/>
                </a:rPr>
                <a:t>La posture </a:t>
              </a:r>
              <a:r>
                <a:rPr lang="fr-FR" sz="2000" b="1" dirty="0">
                  <a:solidFill>
                    <a:srgbClr val="FF0000"/>
                  </a:solidFill>
                  <a:latin typeface="Arial" pitchFamily="34" charset="0"/>
                </a:rPr>
                <a:t>d’accompagnement à visée émancipatrice</a:t>
              </a:r>
              <a:br>
                <a:rPr lang="fr-FR" sz="2000" b="1" dirty="0">
                  <a:solidFill>
                    <a:srgbClr val="FF0000"/>
                  </a:solidFill>
                  <a:latin typeface="Arial" pitchFamily="34" charset="0"/>
                </a:rPr>
              </a:br>
              <a:endParaRPr lang="fr-FR" sz="2000" b="1" dirty="0">
                <a:solidFill>
                  <a:srgbClr val="FF0000"/>
                </a:solidFill>
                <a:latin typeface="Arial" pitchFamily="34" charset="0"/>
              </a:endParaRPr>
            </a:p>
            <a:p>
              <a:pPr algn="ctr" eaLnBrk="1" hangingPunct="1"/>
              <a:r>
                <a:rPr lang="fr-FR" sz="2000" b="1" dirty="0">
                  <a:solidFill>
                    <a:srgbClr val="FF0000"/>
                  </a:solidFill>
                  <a:latin typeface="Arial" pitchFamily="34" charset="0"/>
                </a:rPr>
                <a:t>Aide à la construction du problème</a:t>
              </a:r>
              <a:r>
                <a:rPr lang="fr-FR" b="1" dirty="0">
                  <a:solidFill>
                    <a:srgbClr val="FF0000"/>
                  </a:solidFill>
                  <a:latin typeface="Arial" pitchFamily="34" charset="0"/>
                </a:rPr>
                <a:t/>
              </a:r>
              <a:br>
                <a:rPr lang="fr-FR" b="1" dirty="0">
                  <a:solidFill>
                    <a:srgbClr val="FF0000"/>
                  </a:solidFill>
                  <a:latin typeface="Arial" pitchFamily="34" charset="0"/>
                </a:rPr>
              </a:br>
              <a:r>
                <a:rPr lang="fr-FR" b="1" dirty="0">
                  <a:solidFill>
                    <a:srgbClr val="FF0000"/>
                  </a:solidFill>
                  <a:latin typeface="Arial" pitchFamily="34" charset="0"/>
                </a:rPr>
                <a:t>Autonomisation &amp; socialisation</a:t>
              </a:r>
            </a:p>
          </p:txBody>
        </p:sp>
      </p:grpSp>
      <p:sp>
        <p:nvSpPr>
          <p:cNvPr id="3" name="Rectangle 2"/>
          <p:cNvSpPr/>
          <p:nvPr/>
        </p:nvSpPr>
        <p:spPr>
          <a:xfrm>
            <a:off x="585507" y="116632"/>
            <a:ext cx="6628738" cy="538609"/>
          </a:xfrm>
          <a:prstGeom prst="rect">
            <a:avLst/>
          </a:prstGeom>
        </p:spPr>
        <p:txBody>
          <a:bodyPr wrap="none">
            <a:spAutoFit/>
          </a:bodyPr>
          <a:lstStyle/>
          <a:p>
            <a:r>
              <a:rPr lang="fr-FR" sz="2900" dirty="0">
                <a:solidFill>
                  <a:srgbClr val="008000"/>
                </a:solidFill>
                <a:effectLst>
                  <a:outerShdw blurRad="38100" dist="38100" dir="2700000" algn="tl">
                    <a:srgbClr val="C0C0C0"/>
                  </a:outerShdw>
                </a:effectLst>
                <a:latin typeface="+mj-lt"/>
                <a:ea typeface="+mj-ea"/>
                <a:cs typeface="+mj-cs"/>
              </a:rPr>
              <a:t>La posture de l’accompagnateur (suite)</a:t>
            </a:r>
          </a:p>
        </p:txBody>
      </p:sp>
      <p:sp>
        <p:nvSpPr>
          <p:cNvPr id="13" name="Text Box 3"/>
          <p:cNvSpPr txBox="1">
            <a:spLocks noChangeArrowheads="1"/>
          </p:cNvSpPr>
          <p:nvPr/>
        </p:nvSpPr>
        <p:spPr bwMode="auto">
          <a:xfrm>
            <a:off x="4427984" y="5631380"/>
            <a:ext cx="4256362"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0850" indent="-450850" defTabSz="271463" eaLnBrk="0" hangingPunct="0">
              <a:tabLst>
                <a:tab pos="271463" algn="l"/>
              </a:tabLst>
              <a:defRPr>
                <a:solidFill>
                  <a:schemeClr val="tx1"/>
                </a:solidFill>
                <a:latin typeface="Calibri" pitchFamily="34" charset="0"/>
                <a:ea typeface="ＭＳ Ｐゴシック" pitchFamily="34" charset="-128"/>
              </a:defRPr>
            </a:lvl1pPr>
            <a:lvl2pPr marL="742950" indent="-285750" defTabSz="271463" eaLnBrk="0" hangingPunct="0">
              <a:tabLst>
                <a:tab pos="271463" algn="l"/>
              </a:tabLst>
              <a:defRPr>
                <a:solidFill>
                  <a:schemeClr val="tx1"/>
                </a:solidFill>
                <a:latin typeface="Calibri" pitchFamily="34" charset="0"/>
                <a:ea typeface="ＭＳ Ｐゴシック" pitchFamily="34" charset="-128"/>
              </a:defRPr>
            </a:lvl2pPr>
            <a:lvl3pPr marL="1143000" indent="-228600" defTabSz="271463" eaLnBrk="0" hangingPunct="0">
              <a:tabLst>
                <a:tab pos="271463" algn="l"/>
              </a:tabLst>
              <a:defRPr>
                <a:solidFill>
                  <a:schemeClr val="tx1"/>
                </a:solidFill>
                <a:latin typeface="Calibri" pitchFamily="34" charset="0"/>
                <a:ea typeface="ＭＳ Ｐゴシック" pitchFamily="34" charset="-128"/>
              </a:defRPr>
            </a:lvl3pPr>
            <a:lvl4pPr marL="1600200" indent="-228600" defTabSz="271463" eaLnBrk="0" hangingPunct="0">
              <a:tabLst>
                <a:tab pos="271463" algn="l"/>
              </a:tabLst>
              <a:defRPr>
                <a:solidFill>
                  <a:schemeClr val="tx1"/>
                </a:solidFill>
                <a:latin typeface="Calibri" pitchFamily="34" charset="0"/>
                <a:ea typeface="ＭＳ Ｐゴシック" pitchFamily="34" charset="-128"/>
              </a:defRPr>
            </a:lvl4pPr>
            <a:lvl5pPr marL="2057400" indent="-228600" defTabSz="271463" eaLnBrk="0" hangingPunct="0">
              <a:tabLst>
                <a:tab pos="271463" algn="l"/>
              </a:tabLst>
              <a:defRPr>
                <a:solidFill>
                  <a:schemeClr val="tx1"/>
                </a:solidFill>
                <a:latin typeface="Calibri" pitchFamily="34" charset="0"/>
                <a:ea typeface="ＭＳ Ｐゴシック" pitchFamily="34" charset="-128"/>
              </a:defRPr>
            </a:lvl5pPr>
            <a:lvl6pPr marL="2514600" indent="-228600" defTabSz="271463" eaLnBrk="0" fontAlgn="base" hangingPunct="0">
              <a:spcBef>
                <a:spcPct val="0"/>
              </a:spcBef>
              <a:spcAft>
                <a:spcPct val="0"/>
              </a:spcAft>
              <a:tabLst>
                <a:tab pos="271463" algn="l"/>
              </a:tabLst>
              <a:defRPr>
                <a:solidFill>
                  <a:schemeClr val="tx1"/>
                </a:solidFill>
                <a:latin typeface="Calibri" pitchFamily="34" charset="0"/>
                <a:ea typeface="ＭＳ Ｐゴシック" pitchFamily="34" charset="-128"/>
              </a:defRPr>
            </a:lvl6pPr>
            <a:lvl7pPr marL="2971800" indent="-228600" defTabSz="271463" eaLnBrk="0" fontAlgn="base" hangingPunct="0">
              <a:spcBef>
                <a:spcPct val="0"/>
              </a:spcBef>
              <a:spcAft>
                <a:spcPct val="0"/>
              </a:spcAft>
              <a:tabLst>
                <a:tab pos="271463" algn="l"/>
              </a:tabLst>
              <a:defRPr>
                <a:solidFill>
                  <a:schemeClr val="tx1"/>
                </a:solidFill>
                <a:latin typeface="Calibri" pitchFamily="34" charset="0"/>
                <a:ea typeface="ＭＳ Ｐゴシック" pitchFamily="34" charset="-128"/>
              </a:defRPr>
            </a:lvl7pPr>
            <a:lvl8pPr marL="3429000" indent="-228600" defTabSz="271463" eaLnBrk="0" fontAlgn="base" hangingPunct="0">
              <a:spcBef>
                <a:spcPct val="0"/>
              </a:spcBef>
              <a:spcAft>
                <a:spcPct val="0"/>
              </a:spcAft>
              <a:tabLst>
                <a:tab pos="271463" algn="l"/>
              </a:tabLst>
              <a:defRPr>
                <a:solidFill>
                  <a:schemeClr val="tx1"/>
                </a:solidFill>
                <a:latin typeface="Calibri" pitchFamily="34" charset="0"/>
                <a:ea typeface="ＭＳ Ｐゴシック" pitchFamily="34" charset="-128"/>
              </a:defRPr>
            </a:lvl8pPr>
            <a:lvl9pPr marL="3886200" indent="-228600" defTabSz="271463" eaLnBrk="0" fontAlgn="base" hangingPunct="0">
              <a:spcBef>
                <a:spcPct val="0"/>
              </a:spcBef>
              <a:spcAft>
                <a:spcPct val="0"/>
              </a:spcAft>
              <a:tabLst>
                <a:tab pos="271463" algn="l"/>
              </a:tabLst>
              <a:defRPr>
                <a:solidFill>
                  <a:schemeClr val="tx1"/>
                </a:solidFill>
                <a:latin typeface="Calibri" pitchFamily="34" charset="0"/>
                <a:ea typeface="ＭＳ Ｐゴシック" pitchFamily="34" charset="-128"/>
              </a:defRPr>
            </a:lvl9pPr>
          </a:lstStyle>
          <a:p>
            <a:r>
              <a:rPr lang="fr-FR" sz="1600" i="1" dirty="0">
                <a:solidFill>
                  <a:srgbClr val="006600"/>
                </a:solidFill>
                <a:ea typeface="Arial Unicode MS" pitchFamily="34" charset="-128"/>
                <a:cs typeface="Calibri" pitchFamily="34" charset="0"/>
              </a:rPr>
              <a:t>Les postures d’accompagnement (M. Paul, CREN)</a:t>
            </a:r>
          </a:p>
        </p:txBody>
      </p:sp>
    </p:spTree>
    <p:extLst>
      <p:ext uri="{BB962C8B-B14F-4D97-AF65-F5344CB8AC3E}">
        <p14:creationId xmlns:p14="http://schemas.microsoft.com/office/powerpoint/2010/main" val="867439413"/>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8229600" cy="548680"/>
          </a:xfrm>
        </p:spPr>
        <p:txBody>
          <a:bodyPr>
            <a:normAutofit fontScale="90000"/>
          </a:bodyPr>
          <a:lstStyle/>
          <a:p>
            <a:r>
              <a:rPr lang="fr-FR" dirty="0" smtClean="0"/>
              <a:t>La posture de l’accompagnateur</a:t>
            </a:r>
            <a:endParaRPr lang="fr-FR" dirty="0"/>
          </a:p>
        </p:txBody>
      </p:sp>
      <p:sp>
        <p:nvSpPr>
          <p:cNvPr id="3" name="Espace réservé du contenu 2"/>
          <p:cNvSpPr>
            <a:spLocks noGrp="1"/>
          </p:cNvSpPr>
          <p:nvPr>
            <p:ph sz="half" idx="1"/>
          </p:nvPr>
        </p:nvSpPr>
        <p:spPr/>
        <p:txBody>
          <a:bodyPr/>
          <a:lstStyle/>
          <a:p>
            <a:r>
              <a:rPr lang="fr-FR" sz="1800" dirty="0" smtClean="0">
                <a:solidFill>
                  <a:schemeClr val="tx1"/>
                </a:solidFill>
              </a:rPr>
              <a:t>N’arrive pas avec une méthode ou un kit prêt à l’emploi</a:t>
            </a:r>
          </a:p>
          <a:p>
            <a:endParaRPr lang="fr-FR" sz="1800" dirty="0">
              <a:solidFill>
                <a:schemeClr val="tx1"/>
              </a:solidFill>
            </a:endParaRPr>
          </a:p>
          <a:p>
            <a:r>
              <a:rPr lang="fr-FR" sz="1800" dirty="0" smtClean="0">
                <a:solidFill>
                  <a:schemeClr val="tx1"/>
                </a:solidFill>
              </a:rPr>
              <a:t>N’apporte pas des réponses</a:t>
            </a:r>
          </a:p>
          <a:p>
            <a:endParaRPr lang="fr-FR" sz="1800" dirty="0">
              <a:solidFill>
                <a:schemeClr val="tx1"/>
              </a:solidFill>
            </a:endParaRPr>
          </a:p>
          <a:p>
            <a:endParaRPr lang="fr-FR" sz="1800" dirty="0" smtClean="0">
              <a:solidFill>
                <a:schemeClr val="tx1"/>
              </a:solidFill>
            </a:endParaRPr>
          </a:p>
          <a:p>
            <a:endParaRPr lang="fr-FR" sz="1800" dirty="0" smtClean="0">
              <a:solidFill>
                <a:schemeClr val="tx1"/>
              </a:solidFill>
            </a:endParaRPr>
          </a:p>
          <a:p>
            <a:r>
              <a:rPr lang="fr-FR" sz="1800" dirty="0" smtClean="0">
                <a:solidFill>
                  <a:schemeClr val="tx1"/>
                </a:solidFill>
              </a:rPr>
              <a:t>N’intervient pas sur le contenu</a:t>
            </a:r>
            <a:endParaRPr lang="fr-FR" sz="1800" dirty="0">
              <a:solidFill>
                <a:schemeClr val="tx1"/>
              </a:solidFill>
            </a:endParaRPr>
          </a:p>
          <a:p>
            <a:endParaRPr lang="fr-FR" sz="1800" dirty="0" smtClean="0">
              <a:solidFill>
                <a:schemeClr val="tx1"/>
              </a:solidFill>
            </a:endParaRPr>
          </a:p>
          <a:p>
            <a:r>
              <a:rPr lang="fr-FR" sz="1800" dirty="0" smtClean="0">
                <a:solidFill>
                  <a:schemeClr val="tx1"/>
                </a:solidFill>
              </a:rPr>
              <a:t>Ne rédige pas le projet à la place des acteurs</a:t>
            </a:r>
          </a:p>
          <a:p>
            <a:endParaRPr lang="fr-FR" sz="1800" dirty="0" smtClean="0">
              <a:solidFill>
                <a:schemeClr val="tx1"/>
              </a:solidFill>
            </a:endParaRPr>
          </a:p>
          <a:p>
            <a:r>
              <a:rPr lang="fr-FR" sz="1800" dirty="0" smtClean="0">
                <a:solidFill>
                  <a:schemeClr val="tx1"/>
                </a:solidFill>
              </a:rPr>
              <a:t>N’est ni juge ni médiateur</a:t>
            </a:r>
            <a:endParaRPr lang="fr-FR" sz="1800" dirty="0">
              <a:solidFill>
                <a:schemeClr val="tx1"/>
              </a:solidFill>
            </a:endParaRPr>
          </a:p>
        </p:txBody>
      </p:sp>
      <p:sp>
        <p:nvSpPr>
          <p:cNvPr id="4" name="Espace réservé du contenu 3"/>
          <p:cNvSpPr>
            <a:spLocks noGrp="1"/>
          </p:cNvSpPr>
          <p:nvPr>
            <p:ph sz="half" idx="2"/>
          </p:nvPr>
        </p:nvSpPr>
        <p:spPr/>
        <p:txBody>
          <a:bodyPr/>
          <a:lstStyle/>
          <a:p>
            <a:r>
              <a:rPr lang="fr-FR" sz="1800" dirty="0" smtClean="0">
                <a:solidFill>
                  <a:schemeClr val="tx1"/>
                </a:solidFill>
              </a:rPr>
              <a:t>Il </a:t>
            </a:r>
            <a:r>
              <a:rPr lang="fr-FR" sz="1800" dirty="0" err="1" smtClean="0">
                <a:solidFill>
                  <a:schemeClr val="tx1"/>
                </a:solidFill>
              </a:rPr>
              <a:t>co</a:t>
            </a:r>
            <a:r>
              <a:rPr lang="fr-FR" sz="1800" dirty="0" smtClean="0">
                <a:solidFill>
                  <a:schemeClr val="tx1"/>
                </a:solidFill>
              </a:rPr>
              <a:t>-construit la démarche au fil de l’eau avec les différentes parties prenantes</a:t>
            </a:r>
          </a:p>
          <a:p>
            <a:r>
              <a:rPr lang="fr-FR" sz="1800" dirty="0" smtClean="0">
                <a:solidFill>
                  <a:schemeClr val="tx1"/>
                </a:solidFill>
              </a:rPr>
              <a:t>Mais sa connaissance des établissements lui permet de </a:t>
            </a:r>
            <a:r>
              <a:rPr lang="fr-FR" sz="1800" dirty="0" smtClean="0">
                <a:solidFill>
                  <a:srgbClr val="C00000"/>
                </a:solidFill>
              </a:rPr>
              <a:t>questionner les acteurs pour les mettre en situation de construire leurs propres réponses</a:t>
            </a:r>
          </a:p>
          <a:p>
            <a:r>
              <a:rPr lang="fr-FR" sz="1800" dirty="0" smtClean="0">
                <a:solidFill>
                  <a:schemeClr val="tx1"/>
                </a:solidFill>
              </a:rPr>
              <a:t>Mais </a:t>
            </a:r>
            <a:r>
              <a:rPr lang="fr-FR" sz="1800" dirty="0">
                <a:solidFill>
                  <a:schemeClr val="tx1"/>
                </a:solidFill>
              </a:rPr>
              <a:t>il veille à tracer tout ce qui se dit pour trier, ordonner, regrouper </a:t>
            </a:r>
            <a:r>
              <a:rPr lang="fr-FR" sz="1800" dirty="0" smtClean="0">
                <a:solidFill>
                  <a:schemeClr val="tx1"/>
                </a:solidFill>
              </a:rPr>
              <a:t>…</a:t>
            </a:r>
            <a:endParaRPr lang="fr-FR" sz="1800" dirty="0">
              <a:solidFill>
                <a:schemeClr val="tx1"/>
              </a:solidFill>
            </a:endParaRPr>
          </a:p>
          <a:p>
            <a:r>
              <a:rPr lang="fr-FR" sz="1800" dirty="0" smtClean="0">
                <a:solidFill>
                  <a:schemeClr val="tx1"/>
                </a:solidFill>
              </a:rPr>
              <a:t>Mais apporte une aide à la formalisation, à la mise en forme pour faciliter l’analyse et le partage</a:t>
            </a:r>
          </a:p>
          <a:p>
            <a:r>
              <a:rPr lang="fr-FR" sz="1800" dirty="0" smtClean="0">
                <a:solidFill>
                  <a:schemeClr val="tx1"/>
                </a:solidFill>
              </a:rPr>
              <a:t>Mais représente une extériorité facilitante, objectivante, et questionne le caractère démocratique du processus</a:t>
            </a:r>
          </a:p>
        </p:txBody>
      </p:sp>
    </p:spTree>
    <p:extLst>
      <p:ext uri="{BB962C8B-B14F-4D97-AF65-F5344CB8AC3E}">
        <p14:creationId xmlns:p14="http://schemas.microsoft.com/office/powerpoint/2010/main" val="8247649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6" descr="Résultat de recherche d'images pour &quot;bla bla bla&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4" name="Groupe 3"/>
          <p:cNvGrpSpPr/>
          <p:nvPr/>
        </p:nvGrpSpPr>
        <p:grpSpPr>
          <a:xfrm>
            <a:off x="0" y="79009"/>
            <a:ext cx="9017439" cy="5966438"/>
            <a:chOff x="155575" y="79009"/>
            <a:chExt cx="8861864" cy="5966438"/>
          </a:xfrm>
        </p:grpSpPr>
        <p:pic>
          <p:nvPicPr>
            <p:cNvPr id="92173" name="Picture 13" descr="Résultat de recherche d'images pour &quot;chef d'orchestre&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1052" y="3755852"/>
              <a:ext cx="1891252" cy="2067896"/>
            </a:xfrm>
            <a:prstGeom prst="rect">
              <a:avLst/>
            </a:prstGeom>
            <a:noFill/>
            <a:extLst>
              <a:ext uri="{909E8E84-426E-40DD-AFC4-6F175D3DCCD1}">
                <a14:hiddenFill xmlns:a14="http://schemas.microsoft.com/office/drawing/2010/main">
                  <a:solidFill>
                    <a:srgbClr val="FFFFFF"/>
                  </a:solidFill>
                </a14:hiddenFill>
              </a:ext>
            </a:extLst>
          </p:spPr>
        </p:pic>
        <p:pic>
          <p:nvPicPr>
            <p:cNvPr id="921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4" y="2132856"/>
              <a:ext cx="4750886" cy="3690892"/>
            </a:xfrm>
            <a:prstGeom prst="rect">
              <a:avLst/>
            </a:prstGeom>
            <a:ln>
              <a:solidFill>
                <a:schemeClr val="bg1"/>
              </a:solidFill>
            </a:ln>
          </p:spPr>
          <p:style>
            <a:lnRef idx="1">
              <a:schemeClr val="accent1"/>
            </a:lnRef>
            <a:fillRef idx="2">
              <a:schemeClr val="accent1"/>
            </a:fillRef>
            <a:effectRef idx="1">
              <a:schemeClr val="accent1"/>
            </a:effectRef>
            <a:fontRef idx="minor">
              <a:schemeClr val="dk1"/>
            </a:fontRef>
          </p:style>
        </p:pic>
        <p:pic>
          <p:nvPicPr>
            <p:cNvPr id="921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3356992"/>
              <a:ext cx="2883021" cy="2466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8381" y="2375818"/>
              <a:ext cx="1674637" cy="1169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6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4204" y="4667406"/>
              <a:ext cx="1893562" cy="1217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6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38157" y="4324506"/>
              <a:ext cx="914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rganigramme : Multidocument 2"/>
            <p:cNvSpPr/>
            <p:nvPr/>
          </p:nvSpPr>
          <p:spPr>
            <a:xfrm>
              <a:off x="155575" y="160338"/>
              <a:ext cx="1522898" cy="864096"/>
            </a:xfrm>
            <a:prstGeom prst="flowChartMultidocumen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smtClean="0"/>
                <a:t>Des points forts</a:t>
              </a:r>
              <a:endParaRPr lang="fr-FR" dirty="0"/>
            </a:p>
          </p:txBody>
        </p:sp>
        <p:sp>
          <p:nvSpPr>
            <p:cNvPr id="10" name="Organigramme : Multidocument 9"/>
            <p:cNvSpPr/>
            <p:nvPr/>
          </p:nvSpPr>
          <p:spPr>
            <a:xfrm>
              <a:off x="3638597" y="79009"/>
              <a:ext cx="1522898" cy="864096"/>
            </a:xfrm>
            <a:prstGeom prst="flowChartMultidocumen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smtClean="0"/>
                <a:t>Des enjeux</a:t>
              </a:r>
              <a:endParaRPr lang="fr-FR" dirty="0"/>
            </a:p>
          </p:txBody>
        </p:sp>
        <p:sp>
          <p:nvSpPr>
            <p:cNvPr id="11" name="Organigramme : Multidocument 10"/>
            <p:cNvSpPr/>
            <p:nvPr/>
          </p:nvSpPr>
          <p:spPr>
            <a:xfrm>
              <a:off x="7425647" y="5181351"/>
              <a:ext cx="1522898" cy="864096"/>
            </a:xfrm>
            <a:prstGeom prst="flowChartMultidocumen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400" dirty="0" smtClean="0"/>
                <a:t>Des objectifs opérationnels</a:t>
              </a:r>
              <a:endParaRPr lang="fr-FR" sz="1400" dirty="0"/>
            </a:p>
          </p:txBody>
        </p:sp>
        <p:sp>
          <p:nvSpPr>
            <p:cNvPr id="12" name="Organigramme : Multidocument 11"/>
            <p:cNvSpPr/>
            <p:nvPr/>
          </p:nvSpPr>
          <p:spPr>
            <a:xfrm>
              <a:off x="1921968" y="114843"/>
              <a:ext cx="1522898" cy="864096"/>
            </a:xfrm>
            <a:prstGeom prst="flowChartMultidocumen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smtClean="0"/>
                <a:t>Des points faibles</a:t>
              </a:r>
              <a:endParaRPr lang="fr-FR" dirty="0"/>
            </a:p>
          </p:txBody>
        </p:sp>
        <p:sp>
          <p:nvSpPr>
            <p:cNvPr id="13" name="Organigramme : Multidocument 12"/>
            <p:cNvSpPr/>
            <p:nvPr/>
          </p:nvSpPr>
          <p:spPr>
            <a:xfrm>
              <a:off x="5436096" y="128491"/>
              <a:ext cx="1522898" cy="864096"/>
            </a:xfrm>
            <a:prstGeom prst="flowChartMultidocumen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smtClean="0"/>
                <a:t>Des idées</a:t>
              </a:r>
              <a:endParaRPr lang="fr-FR" dirty="0"/>
            </a:p>
          </p:txBody>
        </p:sp>
        <p:sp>
          <p:nvSpPr>
            <p:cNvPr id="14" name="Organigramme : Multidocument 13"/>
            <p:cNvSpPr/>
            <p:nvPr/>
          </p:nvSpPr>
          <p:spPr>
            <a:xfrm>
              <a:off x="7494541" y="2620726"/>
              <a:ext cx="1522898" cy="925044"/>
            </a:xfrm>
            <a:prstGeom prst="flowChartMultidocumen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400" dirty="0" smtClean="0"/>
                <a:t>Des orientations stratégiques</a:t>
              </a:r>
              <a:endParaRPr lang="fr-FR" sz="1400" dirty="0"/>
            </a:p>
          </p:txBody>
        </p:sp>
        <p:sp>
          <p:nvSpPr>
            <p:cNvPr id="16" name="Organigramme : Multidocument 15"/>
            <p:cNvSpPr/>
            <p:nvPr/>
          </p:nvSpPr>
          <p:spPr>
            <a:xfrm>
              <a:off x="7494541" y="3755852"/>
              <a:ext cx="1522898" cy="925044"/>
            </a:xfrm>
            <a:prstGeom prst="flowChartMultidocumen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400" dirty="0" smtClean="0"/>
                <a:t>Des objectifs intermédiaires</a:t>
              </a:r>
              <a:endParaRPr lang="fr-FR" sz="1400" dirty="0"/>
            </a:p>
          </p:txBody>
        </p:sp>
        <p:sp>
          <p:nvSpPr>
            <p:cNvPr id="17" name="Organigramme : Multidocument 16"/>
            <p:cNvSpPr/>
            <p:nvPr/>
          </p:nvSpPr>
          <p:spPr>
            <a:xfrm>
              <a:off x="7425647" y="260648"/>
              <a:ext cx="1522898" cy="864096"/>
            </a:xfrm>
            <a:prstGeom prst="flowChartMultidocumen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smtClean="0"/>
                <a:t>Des valeurs</a:t>
              </a:r>
              <a:endParaRPr lang="fr-FR" dirty="0"/>
            </a:p>
          </p:txBody>
        </p:sp>
        <p:sp>
          <p:nvSpPr>
            <p:cNvPr id="18" name="Organigramme : Multidocument 17"/>
            <p:cNvSpPr/>
            <p:nvPr/>
          </p:nvSpPr>
          <p:spPr>
            <a:xfrm>
              <a:off x="7494541" y="1446821"/>
              <a:ext cx="1522898" cy="925044"/>
            </a:xfrm>
            <a:prstGeom prst="flowChartMultidocumen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400" dirty="0" smtClean="0"/>
                <a:t>Des missions des finalités</a:t>
              </a:r>
              <a:endParaRPr lang="fr-FR" sz="1400" dirty="0"/>
            </a:p>
          </p:txBody>
        </p:sp>
        <p:pic>
          <p:nvPicPr>
            <p:cNvPr id="92171" name="Picture 11" descr="Résultat de recherche d'images pour &quot;chef d'orchestre&quo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58860" y="1424127"/>
              <a:ext cx="1381125" cy="189547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eur droit avec flèche 4"/>
            <p:cNvCxnSpPr/>
            <p:nvPr/>
          </p:nvCxnSpPr>
          <p:spPr>
            <a:xfrm flipH="1" flipV="1">
              <a:off x="1115616" y="1196752"/>
              <a:ext cx="4095644" cy="1088504"/>
            </a:xfrm>
            <a:prstGeom prst="straightConnector1">
              <a:avLst/>
            </a:prstGeom>
            <a:ln w="3810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p:nvPr/>
          </p:nvCxnSpPr>
          <p:spPr>
            <a:xfrm flipH="1" flipV="1">
              <a:off x="4238157" y="1124744"/>
              <a:ext cx="973103" cy="1160512"/>
            </a:xfrm>
            <a:prstGeom prst="straightConnector1">
              <a:avLst/>
            </a:prstGeom>
            <a:ln w="3810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p:nvPr/>
          </p:nvCxnSpPr>
          <p:spPr>
            <a:xfrm flipV="1">
              <a:off x="5668460" y="1124744"/>
              <a:ext cx="0" cy="322077"/>
            </a:xfrm>
            <a:prstGeom prst="straightConnector1">
              <a:avLst/>
            </a:prstGeom>
            <a:ln w="3810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p:nvPr/>
          </p:nvCxnSpPr>
          <p:spPr>
            <a:xfrm flipV="1">
              <a:off x="6197545" y="1124744"/>
              <a:ext cx="1228102" cy="997260"/>
            </a:xfrm>
            <a:prstGeom prst="straightConnector1">
              <a:avLst/>
            </a:prstGeom>
            <a:ln w="3810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flipV="1">
              <a:off x="6125660" y="2122004"/>
              <a:ext cx="1182644" cy="163252"/>
            </a:xfrm>
            <a:prstGeom prst="straightConnector1">
              <a:avLst/>
            </a:prstGeom>
            <a:ln w="3810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p:nvPr/>
          </p:nvCxnSpPr>
          <p:spPr>
            <a:xfrm>
              <a:off x="6125660" y="2375818"/>
              <a:ext cx="1299987" cy="823838"/>
            </a:xfrm>
            <a:prstGeom prst="straightConnector1">
              <a:avLst/>
            </a:prstGeom>
            <a:ln w="3810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cteur droit avec flèche 27"/>
            <p:cNvCxnSpPr/>
            <p:nvPr/>
          </p:nvCxnSpPr>
          <p:spPr>
            <a:xfrm>
              <a:off x="6125660" y="2375818"/>
              <a:ext cx="1182644" cy="1842556"/>
            </a:xfrm>
            <a:prstGeom prst="straightConnector1">
              <a:avLst/>
            </a:prstGeom>
            <a:ln w="3810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a:off x="6125660" y="2492896"/>
              <a:ext cx="1182644" cy="3024336"/>
            </a:xfrm>
            <a:prstGeom prst="straightConnector1">
              <a:avLst/>
            </a:prstGeom>
            <a:ln w="3810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7" name="Connecteur droit avec flèche 36"/>
            <p:cNvCxnSpPr/>
            <p:nvPr/>
          </p:nvCxnSpPr>
          <p:spPr>
            <a:xfrm flipH="1" flipV="1">
              <a:off x="2683417" y="1124744"/>
              <a:ext cx="2527843" cy="1160512"/>
            </a:xfrm>
            <a:prstGeom prst="straightConnector1">
              <a:avLst/>
            </a:prstGeom>
            <a:ln w="3810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897373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171400"/>
            <a:ext cx="8229600" cy="1143000"/>
          </a:xfrm>
        </p:spPr>
        <p:txBody>
          <a:bodyPr>
            <a:normAutofit/>
          </a:bodyPr>
          <a:lstStyle/>
          <a:p>
            <a:r>
              <a:rPr lang="fr-FR" sz="2800" dirty="0" smtClean="0"/>
              <a:t>Élaborer autrement un projet collectif ?</a:t>
            </a:r>
            <a:endParaRPr lang="fr-FR" sz="2800" dirty="0"/>
          </a:p>
        </p:txBody>
      </p:sp>
      <p:sp>
        <p:nvSpPr>
          <p:cNvPr id="3" name="Espace réservé du contenu 2"/>
          <p:cNvSpPr>
            <a:spLocks noGrp="1"/>
          </p:cNvSpPr>
          <p:nvPr>
            <p:ph idx="1"/>
          </p:nvPr>
        </p:nvSpPr>
        <p:spPr>
          <a:xfrm>
            <a:off x="467544" y="692696"/>
            <a:ext cx="8280920" cy="5231383"/>
          </a:xfrm>
        </p:spPr>
        <p:txBody>
          <a:bodyPr/>
          <a:lstStyle/>
          <a:p>
            <a:r>
              <a:rPr lang="fr-FR" sz="2600" dirty="0" smtClean="0"/>
              <a:t>Basé sur le questionnement / problématisation plutôt que sur des réponses standards</a:t>
            </a:r>
          </a:p>
          <a:p>
            <a:r>
              <a:rPr lang="fr-FR" sz="2600" dirty="0" smtClean="0">
                <a:solidFill>
                  <a:schemeClr val="tx1">
                    <a:lumMod val="75000"/>
                    <a:lumOff val="25000"/>
                  </a:schemeClr>
                </a:solidFill>
              </a:rPr>
              <a:t>Privilégie la </a:t>
            </a:r>
            <a:r>
              <a:rPr lang="fr-FR" sz="2600" dirty="0" err="1" smtClean="0">
                <a:solidFill>
                  <a:schemeClr val="tx1">
                    <a:lumMod val="75000"/>
                    <a:lumOff val="25000"/>
                  </a:schemeClr>
                </a:solidFill>
              </a:rPr>
              <a:t>co</a:t>
            </a:r>
            <a:r>
              <a:rPr lang="fr-FR" sz="2600" dirty="0" smtClean="0">
                <a:solidFill>
                  <a:schemeClr val="tx1">
                    <a:lumMod val="75000"/>
                    <a:lumOff val="25000"/>
                  </a:schemeClr>
                </a:solidFill>
              </a:rPr>
              <a:t>-construction du contenu comme de la méthode</a:t>
            </a:r>
          </a:p>
          <a:p>
            <a:r>
              <a:rPr lang="fr-FR" sz="2600" dirty="0" smtClean="0"/>
              <a:t>Demande plus de réflexion, d’engagement et de participation de la part des acteurs</a:t>
            </a:r>
          </a:p>
          <a:p>
            <a:r>
              <a:rPr lang="fr-FR" sz="2600" dirty="0" smtClean="0">
                <a:solidFill>
                  <a:schemeClr val="tx1">
                    <a:lumMod val="75000"/>
                    <a:lumOff val="25000"/>
                  </a:schemeClr>
                </a:solidFill>
              </a:rPr>
              <a:t>Demande plus de compétences d’animation et de cadres théoriques de la part des accompagnateurs</a:t>
            </a:r>
          </a:p>
          <a:p>
            <a:r>
              <a:rPr lang="fr-FR" sz="2600" dirty="0" smtClean="0"/>
              <a:t>S’émancipe de l’exhaustivité, fait plus de part à la l’expérience des acteurs et à leur créativité</a:t>
            </a:r>
          </a:p>
          <a:p>
            <a:r>
              <a:rPr lang="fr-FR" sz="2600" dirty="0" smtClean="0">
                <a:solidFill>
                  <a:schemeClr val="tx1">
                    <a:lumMod val="75000"/>
                    <a:lumOff val="25000"/>
                  </a:schemeClr>
                </a:solidFill>
              </a:rPr>
              <a:t>Être accompagné permet la distanciation, l’objectivation, la médiation parfois</a:t>
            </a:r>
          </a:p>
          <a:p>
            <a:endParaRPr lang="fr-FR" dirty="0" smtClean="0"/>
          </a:p>
          <a:p>
            <a:endParaRPr lang="fr-FR" dirty="0"/>
          </a:p>
        </p:txBody>
      </p:sp>
    </p:spTree>
    <p:extLst>
      <p:ext uri="{BB962C8B-B14F-4D97-AF65-F5344CB8AC3E}">
        <p14:creationId xmlns:p14="http://schemas.microsoft.com/office/powerpoint/2010/main" val="17012286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19672" y="0"/>
            <a:ext cx="541153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4287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i.istockimg.com/file_thumbview_approve/20906184/3/stock-illustration-20906184-bowing-down-emotic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219491"/>
            <a:ext cx="5442808" cy="4153725"/>
          </a:xfrm>
          <a:prstGeom prst="rect">
            <a:avLst/>
          </a:prstGeom>
          <a:noFill/>
          <a:extLst>
            <a:ext uri="{909E8E84-426E-40DD-AFC4-6F175D3DCCD1}">
              <a14:hiddenFill xmlns:a14="http://schemas.microsoft.com/office/drawing/2010/main">
                <a:solidFill>
                  <a:srgbClr val="FFFFFF"/>
                </a:solidFill>
              </a14:hiddenFill>
            </a:ext>
          </a:extLst>
        </p:spPr>
      </p:pic>
      <p:sp>
        <p:nvSpPr>
          <p:cNvPr id="2" name="Bulle ronde 1"/>
          <p:cNvSpPr/>
          <p:nvPr/>
        </p:nvSpPr>
        <p:spPr>
          <a:xfrm>
            <a:off x="7206496" y="224644"/>
            <a:ext cx="1512168" cy="1224136"/>
          </a:xfrm>
          <a:prstGeom prst="wedgeEllipseCallout">
            <a:avLst>
              <a:gd name="adj1" fmla="val -59642"/>
              <a:gd name="adj2" fmla="val 992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Merci</a:t>
            </a:r>
            <a:endParaRPr lang="fr-FR" b="1" dirty="0"/>
          </a:p>
        </p:txBody>
      </p:sp>
    </p:spTree>
    <p:extLst>
      <p:ext uri="{BB962C8B-B14F-4D97-AF65-F5344CB8AC3E}">
        <p14:creationId xmlns:p14="http://schemas.microsoft.com/office/powerpoint/2010/main" val="20756917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3621" y="-1"/>
            <a:ext cx="6907001" cy="10588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fr-FR" dirty="0" smtClean="0">
                <a:solidFill>
                  <a:prstClr val="white"/>
                </a:solidFill>
              </a:rPr>
              <a:t>PARTENAIRES DE CASDAR STRATEGIE </a:t>
            </a:r>
          </a:p>
          <a:p>
            <a:pPr algn="ctr" fontAlgn="auto">
              <a:spcBef>
                <a:spcPts val="0"/>
              </a:spcBef>
              <a:spcAft>
                <a:spcPts val="0"/>
              </a:spcAft>
            </a:pPr>
            <a:r>
              <a:rPr lang="fr-FR" i="1" dirty="0" smtClean="0">
                <a:solidFill>
                  <a:prstClr val="black">
                    <a:lumMod val="95000"/>
                    <a:lumOff val="5000"/>
                  </a:prstClr>
                </a:solidFill>
              </a:rPr>
              <a:t>« Enseigner à produire autrement »</a:t>
            </a:r>
            <a:endParaRPr lang="fr-FR" i="1" dirty="0">
              <a:solidFill>
                <a:prstClr val="black">
                  <a:lumMod val="95000"/>
                  <a:lumOff val="5000"/>
                </a:prstClr>
              </a:solidFill>
            </a:endParaRPr>
          </a:p>
        </p:txBody>
      </p:sp>
      <p:pic>
        <p:nvPicPr>
          <p:cNvPr id="5" name="Image 4" descr="http://t1.gstatic.com/images?q=tbn:ANd9GcSv1xDD_QUDcsyhzxAsZbbaY1gwtxL0SnncuD8qU8K844PYF2Am6cUqqsnq"/>
          <p:cNvPicPr/>
          <p:nvPr/>
        </p:nvPicPr>
        <p:blipFill>
          <a:blip r:embed="rId2">
            <a:extLst>
              <a:ext uri="{28A0092B-C50C-407E-A947-70E740481C1C}">
                <a14:useLocalDpi xmlns:a14="http://schemas.microsoft.com/office/drawing/2010/main" val="0"/>
              </a:ext>
            </a:extLst>
          </a:blip>
          <a:srcRect/>
          <a:stretch>
            <a:fillRect/>
          </a:stretch>
        </p:blipFill>
        <p:spPr bwMode="auto">
          <a:xfrm>
            <a:off x="-98107" y="70480"/>
            <a:ext cx="1196902" cy="2627869"/>
          </a:xfrm>
          <a:prstGeom prst="rect">
            <a:avLst/>
          </a:prstGeom>
          <a:noFill/>
          <a:ln>
            <a:noFill/>
          </a:ln>
        </p:spPr>
      </p:pic>
      <p:sp>
        <p:nvSpPr>
          <p:cNvPr id="6" name="Rectangle 5"/>
          <p:cNvSpPr/>
          <p:nvPr/>
        </p:nvSpPr>
        <p:spPr>
          <a:xfrm>
            <a:off x="1194241" y="1064175"/>
            <a:ext cx="5824399" cy="5772349"/>
          </a:xfrm>
          <a:prstGeom prst="rect">
            <a:avLst/>
          </a:prstGeom>
        </p:spPr>
        <p:txBody>
          <a:bodyPr wrap="square">
            <a:spAutoFit/>
          </a:bodyPr>
          <a:lstStyle/>
          <a:p>
            <a:pPr algn="just" fontAlgn="auto">
              <a:lnSpc>
                <a:spcPct val="115000"/>
              </a:lnSpc>
              <a:spcBef>
                <a:spcPts val="0"/>
              </a:spcBef>
              <a:spcAft>
                <a:spcPts val="1000"/>
              </a:spcAft>
            </a:pP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APCA-</a:t>
            </a:r>
            <a:r>
              <a:rPr lang="fr-FR"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Resolia</a:t>
            </a: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p>
          <a:p>
            <a:pPr marL="285750" indent="-285750" algn="just" fontAlgn="auto">
              <a:lnSpc>
                <a:spcPct val="115000"/>
              </a:lnSpc>
              <a:spcBef>
                <a:spcPts val="0"/>
              </a:spcBef>
              <a:spcAft>
                <a:spcPts val="1000"/>
              </a:spcAft>
              <a:buFontTx/>
              <a:buChar char="-"/>
            </a:pP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AC3A, dont 3 Chambres départementales d’agriculture </a:t>
            </a:r>
          </a:p>
          <a:p>
            <a:pPr algn="just" fontAlgn="auto">
              <a:lnSpc>
                <a:spcPct val="115000"/>
              </a:lnSpc>
              <a:spcBef>
                <a:spcPts val="0"/>
              </a:spcBef>
              <a:spcAft>
                <a:spcPts val="1000"/>
              </a:spcAft>
            </a:pP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(Finistère, Loire-Atlantique, Dordogne)</a:t>
            </a:r>
          </a:p>
          <a:p>
            <a:pPr algn="just" fontAlgn="auto">
              <a:lnSpc>
                <a:spcPct val="115000"/>
              </a:lnSpc>
              <a:spcBef>
                <a:spcPts val="0"/>
              </a:spcBef>
              <a:spcAft>
                <a:spcPts val="1000"/>
              </a:spcAft>
            </a:pP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Trame – FNGeda </a:t>
            </a:r>
          </a:p>
          <a:p>
            <a:pPr algn="just" fontAlgn="auto">
              <a:lnSpc>
                <a:spcPct val="115000"/>
              </a:lnSpc>
              <a:spcBef>
                <a:spcPts val="0"/>
              </a:spcBef>
              <a:spcAft>
                <a:spcPts val="1000"/>
              </a:spcAft>
            </a:pP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Enseignement supérieur : </a:t>
            </a:r>
            <a:r>
              <a:rPr lang="fr-FR"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Supagro</a:t>
            </a: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p>
          <a:p>
            <a:pPr algn="just" fontAlgn="auto">
              <a:lnSpc>
                <a:spcPct val="115000"/>
              </a:lnSpc>
              <a:spcBef>
                <a:spcPts val="0"/>
              </a:spcBef>
              <a:spcAft>
                <a:spcPts val="1000"/>
              </a:spcAft>
            </a:pP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IEA (Inspection de l’Enseignement Agricole)</a:t>
            </a:r>
          </a:p>
          <a:p>
            <a:pPr algn="just" fontAlgn="auto">
              <a:lnSpc>
                <a:spcPct val="115000"/>
              </a:lnSpc>
              <a:spcBef>
                <a:spcPts val="0"/>
              </a:spcBef>
              <a:spcAft>
                <a:spcPts val="1000"/>
              </a:spcAft>
            </a:pP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Recherche : VetAgroSup </a:t>
            </a:r>
          </a:p>
          <a:p>
            <a:pPr marL="285750" indent="-285750" algn="just" fontAlgn="auto">
              <a:lnSpc>
                <a:spcPct val="115000"/>
              </a:lnSpc>
              <a:spcBef>
                <a:spcPts val="0"/>
              </a:spcBef>
              <a:spcAft>
                <a:spcPts val="1000"/>
              </a:spcAft>
              <a:buFontTx/>
              <a:buChar char="-"/>
            </a:pP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Ministère de l’Agriculture : DGER   </a:t>
            </a:r>
          </a:p>
          <a:p>
            <a:pPr marL="285750" indent="-285750" algn="just" fontAlgn="auto">
              <a:lnSpc>
                <a:spcPct val="115000"/>
              </a:lnSpc>
              <a:spcBef>
                <a:spcPts val="0"/>
              </a:spcBef>
              <a:spcAft>
                <a:spcPts val="1000"/>
              </a:spcAft>
              <a:buFontTx/>
              <a:buChar char="-"/>
            </a:pP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EDUTER (Education et développement professionnel)</a:t>
            </a:r>
          </a:p>
          <a:p>
            <a:pPr algn="just" fontAlgn="auto">
              <a:lnSpc>
                <a:spcPct val="115000"/>
              </a:lnSpc>
              <a:spcBef>
                <a:spcPts val="0"/>
              </a:spcBef>
              <a:spcAft>
                <a:spcPts val="1000"/>
              </a:spcAft>
            </a:pP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Lycées </a:t>
            </a:r>
            <a:r>
              <a:rPr lang="fr-FR" smtClean="0">
                <a:solidFill>
                  <a:prstClr val="black"/>
                </a:solidFill>
                <a:latin typeface="Calibri" panose="020F0502020204030204" pitchFamily="34" charset="0"/>
                <a:ea typeface="Calibri" panose="020F0502020204030204" pitchFamily="34" charset="0"/>
                <a:cs typeface="Times New Roman" panose="02020603050405020304" pitchFamily="18" charset="0"/>
              </a:rPr>
              <a:t>agricoles (sites de tests)</a:t>
            </a:r>
            <a:endPar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fontAlgn="auto">
              <a:lnSpc>
                <a:spcPct val="115000"/>
              </a:lnSpc>
              <a:spcBef>
                <a:spcPts val="0"/>
              </a:spcBef>
              <a:spcAft>
                <a:spcPts val="1000"/>
              </a:spcAft>
            </a:pP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CNEAP, Conseil national de </a:t>
            </a:r>
            <a:r>
              <a:rPr lang="fr-FR" b="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l’enseignement</a:t>
            </a: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agricole privé</a:t>
            </a:r>
          </a:p>
          <a:p>
            <a:pPr algn="just" fontAlgn="auto">
              <a:lnSpc>
                <a:spcPct val="115000"/>
              </a:lnSpc>
              <a:spcBef>
                <a:spcPts val="0"/>
              </a:spcBef>
              <a:spcAft>
                <a:spcPts val="1000"/>
              </a:spcAft>
            </a:pP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ESITPA (Ecole d’ingénieur en agriculture) </a:t>
            </a:r>
          </a:p>
          <a:p>
            <a:pPr algn="just" fontAlgn="auto">
              <a:lnSpc>
                <a:spcPct val="115000"/>
              </a:lnSpc>
              <a:spcBef>
                <a:spcPts val="0"/>
              </a:spcBef>
              <a:spcAft>
                <a:spcPts val="1000"/>
              </a:spcAft>
            </a:pP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fr-FR"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Vivéa</a:t>
            </a: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endParaRPr lang="fr-FR"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 6"/>
          <p:cNvPicPr>
            <a:picLocks noChangeAspect="1"/>
          </p:cNvPicPr>
          <p:nvPr/>
        </p:nvPicPr>
        <p:blipFill>
          <a:blip r:embed="rId3"/>
          <a:stretch>
            <a:fillRect/>
          </a:stretch>
        </p:blipFill>
        <p:spPr>
          <a:xfrm>
            <a:off x="5576327" y="982114"/>
            <a:ext cx="907143" cy="523810"/>
          </a:xfrm>
          <a:prstGeom prst="rect">
            <a:avLst/>
          </a:prstGeom>
        </p:spPr>
      </p:pic>
      <p:pic>
        <p:nvPicPr>
          <p:cNvPr id="8" name="Imag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66048" y="1529644"/>
            <a:ext cx="464041" cy="596563"/>
          </a:xfrm>
          <a:prstGeom prst="rect">
            <a:avLst/>
          </a:prstGeom>
        </p:spPr>
      </p:pic>
      <p:pic>
        <p:nvPicPr>
          <p:cNvPr id="1027" name="Image 1" descr="A4-Trame-réseaux"/>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75471" y="2526531"/>
            <a:ext cx="768343" cy="36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19492" y="1857867"/>
            <a:ext cx="361620" cy="662516"/>
          </a:xfrm>
          <a:prstGeom prst="rect">
            <a:avLst/>
          </a:prstGeom>
        </p:spPr>
      </p:pic>
      <p:pic>
        <p:nvPicPr>
          <p:cNvPr id="1029" name="Picture 5" descr="CNEAP : Conseil National de l'Enseignement Agricole Privé"/>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69966" y="5383130"/>
            <a:ext cx="649180" cy="432787"/>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Retour page d'accuei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83960" y="4605826"/>
            <a:ext cx="772012" cy="503238"/>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descr="http://www.vetagro-sup.fr/wp-content/uploads/2014/02/logo_vas_horizontal.pn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19413" y="3797133"/>
            <a:ext cx="678656" cy="332105"/>
          </a:xfrm>
          <a:prstGeom prst="rect">
            <a:avLst/>
          </a:prstGeom>
          <a:noFill/>
          <a:ln>
            <a:noFill/>
          </a:ln>
        </p:spPr>
      </p:pic>
      <p:pic>
        <p:nvPicPr>
          <p:cNvPr id="18" name="Image 17" descr="Chlorofil.fr"/>
          <p:cNvPicPr/>
          <p:nvPr/>
        </p:nvPicPr>
        <p:blipFill>
          <a:blip r:embed="rId10">
            <a:extLst>
              <a:ext uri="{28A0092B-C50C-407E-A947-70E740481C1C}">
                <a14:useLocalDpi xmlns:a14="http://schemas.microsoft.com/office/drawing/2010/main" val="0"/>
              </a:ext>
            </a:extLst>
          </a:blip>
          <a:srcRect/>
          <a:stretch>
            <a:fillRect/>
          </a:stretch>
        </p:blipFill>
        <p:spPr bwMode="auto">
          <a:xfrm>
            <a:off x="5480704" y="3216878"/>
            <a:ext cx="357188" cy="358775"/>
          </a:xfrm>
          <a:prstGeom prst="rect">
            <a:avLst/>
          </a:prstGeom>
          <a:noFill/>
          <a:ln>
            <a:noFill/>
          </a:ln>
        </p:spPr>
      </p:pic>
      <p:pic>
        <p:nvPicPr>
          <p:cNvPr id="19" name="Image 18" descr="http://agrovelocites.org/wp-content/uploads/2013/05/img_1266831107489.jpg"/>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570348" y="2950175"/>
            <a:ext cx="476726" cy="266700"/>
          </a:xfrm>
          <a:prstGeom prst="rect">
            <a:avLst/>
          </a:prstGeom>
          <a:noFill/>
          <a:ln>
            <a:noFill/>
          </a:ln>
        </p:spPr>
      </p:pic>
      <p:pic>
        <p:nvPicPr>
          <p:cNvPr id="21" name="Image 20" descr="Service-Public.fr : Le site officiel de l'administration française"/>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159582" y="4191311"/>
            <a:ext cx="821531" cy="290313"/>
          </a:xfrm>
          <a:prstGeom prst="rect">
            <a:avLst/>
          </a:prstGeom>
          <a:noFill/>
          <a:ln>
            <a:noFill/>
          </a:ln>
        </p:spPr>
      </p:pic>
      <p:pic>
        <p:nvPicPr>
          <p:cNvPr id="22" name="Image 21" descr="https://scontent-cdg.xx.fbcdn.net/hphotos-ash2/v/t1.0-9/s720x720/1229863_626128140765058_145947372_n.jpg?oh=35ec5d926c4bf3328852fd40a41b4212&amp;oe=55BA3293"/>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619491" y="5800160"/>
            <a:ext cx="718628" cy="653826"/>
          </a:xfrm>
          <a:prstGeom prst="rect">
            <a:avLst/>
          </a:prstGeom>
          <a:noFill/>
          <a:ln>
            <a:noFill/>
          </a:ln>
        </p:spPr>
      </p:pic>
      <p:pic>
        <p:nvPicPr>
          <p:cNvPr id="23" name="Image 22" descr="http://www.vivea.fr/wp-content/themes/vivea/images/logo.png"/>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511113" y="6137917"/>
            <a:ext cx="1029606" cy="573097"/>
          </a:xfrm>
          <a:prstGeom prst="rect">
            <a:avLst/>
          </a:prstGeom>
          <a:noFill/>
          <a:ln>
            <a:noFill/>
          </a:ln>
        </p:spPr>
      </p:pic>
    </p:spTree>
    <p:extLst>
      <p:ext uri="{BB962C8B-B14F-4D97-AF65-F5344CB8AC3E}">
        <p14:creationId xmlns:p14="http://schemas.microsoft.com/office/powerpoint/2010/main" val="3350527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txBox="1">
            <a:spLocks noGrp="1"/>
          </p:cNvSpPr>
          <p:nvPr>
            <p:ph type="subTitle" idx="4294967295"/>
          </p:nvPr>
        </p:nvSpPr>
        <p:spPr>
          <a:xfrm>
            <a:off x="486076" y="1846415"/>
            <a:ext cx="7939240" cy="4064804"/>
          </a:xfrm>
        </p:spPr>
        <p:txBody>
          <a:bodyPr wrap="square" lIns="0" tIns="0" rIns="0" bIns="0">
            <a:spAutoFit/>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indent="-308445">
              <a:lnSpc>
                <a:spcPct val="95000"/>
              </a:lnSpc>
              <a:spcBef>
                <a:spcPts val="0"/>
              </a:spcBef>
            </a:pPr>
            <a:r>
              <a:rPr lang="fr-FR" sz="2300" b="1" dirty="0">
                <a:solidFill>
                  <a:srgbClr val="AECF00"/>
                </a:solidFill>
                <a:latin typeface="Trebuchet MS" pitchFamily="34"/>
              </a:rPr>
              <a:t> </a:t>
            </a:r>
            <a:r>
              <a:rPr lang="fr-FR" sz="2300" b="1" i="1" dirty="0">
                <a:solidFill>
                  <a:srgbClr val="7E0021"/>
                </a:solidFill>
                <a:latin typeface="Trebuchet MS" pitchFamily="34"/>
              </a:rPr>
              <a:t>« Le groupe détient </a:t>
            </a:r>
            <a:r>
              <a:rPr lang="fr-FR" sz="2300" b="1" i="1" dirty="0">
                <a:latin typeface="Trebuchet MS" pitchFamily="34"/>
              </a:rPr>
              <a:t>une part</a:t>
            </a:r>
            <a:r>
              <a:rPr lang="fr-FR" sz="2300" b="1" i="1" dirty="0">
                <a:solidFill>
                  <a:srgbClr val="7E0021"/>
                </a:solidFill>
                <a:latin typeface="Trebuchet MS" pitchFamily="34"/>
              </a:rPr>
              <a:t> des réponses aux questions que se posent ses membres »</a:t>
            </a:r>
          </a:p>
          <a:p>
            <a:pPr indent="-308445">
              <a:lnSpc>
                <a:spcPct val="95000"/>
              </a:lnSpc>
              <a:spcBef>
                <a:spcPts val="0"/>
              </a:spcBef>
            </a:pPr>
            <a:endParaRPr lang="fr-FR" sz="1800" b="1" i="1" dirty="0">
              <a:latin typeface="Trebuchet MS" pitchFamily="34"/>
            </a:endParaRPr>
          </a:p>
          <a:p>
            <a:pPr indent="-308445">
              <a:lnSpc>
                <a:spcPct val="95000"/>
              </a:lnSpc>
              <a:spcBef>
                <a:spcPts val="0"/>
              </a:spcBef>
            </a:pPr>
            <a:endParaRPr lang="fr-FR" sz="1800" b="1" i="1" dirty="0">
              <a:solidFill>
                <a:srgbClr val="996633"/>
              </a:solidFill>
              <a:latin typeface="Trebuchet MS" pitchFamily="34"/>
            </a:endParaRPr>
          </a:p>
          <a:p>
            <a:pPr indent="-308445">
              <a:lnSpc>
                <a:spcPct val="95000"/>
              </a:lnSpc>
              <a:spcBef>
                <a:spcPts val="0"/>
              </a:spcBef>
            </a:pPr>
            <a:endParaRPr lang="fr-FR" sz="1800" b="1" i="1" dirty="0">
              <a:solidFill>
                <a:srgbClr val="996633"/>
              </a:solidFill>
              <a:latin typeface="Trebuchet MS" pitchFamily="34"/>
            </a:endParaRPr>
          </a:p>
          <a:p>
            <a:pPr indent="-308445">
              <a:lnSpc>
                <a:spcPct val="95000"/>
              </a:lnSpc>
              <a:spcBef>
                <a:spcPts val="0"/>
              </a:spcBef>
            </a:pPr>
            <a:endParaRPr lang="fr-FR" sz="1800" b="1" i="1" dirty="0">
              <a:solidFill>
                <a:srgbClr val="996633"/>
              </a:solidFill>
              <a:latin typeface="Trebuchet MS" pitchFamily="34"/>
            </a:endParaRPr>
          </a:p>
          <a:p>
            <a:pPr indent="-308445">
              <a:lnSpc>
                <a:spcPct val="95000"/>
              </a:lnSpc>
              <a:spcBef>
                <a:spcPts val="0"/>
              </a:spcBef>
            </a:pPr>
            <a:endParaRPr lang="fr-FR" sz="2200" b="1" i="1" dirty="0">
              <a:solidFill>
                <a:srgbClr val="AECF00"/>
              </a:solidFill>
              <a:latin typeface="Trebuchet MS" pitchFamily="34"/>
            </a:endParaRPr>
          </a:p>
          <a:p>
            <a:pPr indent="-308445">
              <a:lnSpc>
                <a:spcPct val="95000"/>
              </a:lnSpc>
              <a:spcBef>
                <a:spcPts val="0"/>
              </a:spcBef>
            </a:pPr>
            <a:r>
              <a:rPr lang="fr-FR" sz="3900" b="1" dirty="0">
                <a:solidFill>
                  <a:srgbClr val="7F6000"/>
                </a:solidFill>
                <a:latin typeface="Trebuchet MS" pitchFamily="34"/>
              </a:rPr>
              <a:t/>
            </a:r>
            <a:br>
              <a:rPr lang="fr-FR" sz="3900" b="1" dirty="0">
                <a:solidFill>
                  <a:srgbClr val="7F6000"/>
                </a:solidFill>
                <a:latin typeface="Trebuchet MS" pitchFamily="34"/>
              </a:rPr>
            </a:br>
            <a:endParaRPr lang="fr-FR" sz="3900" b="1" dirty="0">
              <a:solidFill>
                <a:srgbClr val="7F6000"/>
              </a:solidFill>
              <a:latin typeface="Trebuchet MS" pitchFamily="34"/>
            </a:endParaRPr>
          </a:p>
          <a:p>
            <a:pPr indent="-308445">
              <a:lnSpc>
                <a:spcPct val="95000"/>
              </a:lnSpc>
              <a:spcBef>
                <a:spcPts val="0"/>
              </a:spcBef>
            </a:pPr>
            <a:endParaRPr lang="fr-FR" sz="1800" b="1" i="1" dirty="0">
              <a:latin typeface="Trebuchet MS" pitchFamily="34"/>
            </a:endParaRPr>
          </a:p>
          <a:p>
            <a:pPr indent="-308445">
              <a:lnSpc>
                <a:spcPct val="95000"/>
              </a:lnSpc>
              <a:spcBef>
                <a:spcPts val="0"/>
              </a:spcBef>
            </a:pPr>
            <a:r>
              <a:rPr lang="fr-FR" sz="1800" b="1" i="1" dirty="0">
                <a:solidFill>
                  <a:srgbClr val="FFFFFF"/>
                </a:solidFill>
                <a:latin typeface="Trebuchet MS" pitchFamily="34"/>
              </a:rPr>
              <a:t>« La confrontation  avec d'autres porteurs de projet amène chacun à présenter et à réinterroger le sien... bref à avancer"</a:t>
            </a:r>
            <a:r>
              <a:rPr lang="fr-FR" sz="2400" dirty="0">
                <a:solidFill>
                  <a:srgbClr val="FFFFFF"/>
                </a:solidFill>
                <a:latin typeface="Trebuchet MS" pitchFamily="34"/>
              </a:rPr>
              <a:t> </a:t>
            </a:r>
          </a:p>
        </p:txBody>
      </p:sp>
      <p:sp>
        <p:nvSpPr>
          <p:cNvPr id="3" name="Titre 2"/>
          <p:cNvSpPr txBox="1">
            <a:spLocks noGrp="1"/>
          </p:cNvSpPr>
          <p:nvPr>
            <p:ph type="title" idx="4294967295"/>
          </p:nvPr>
        </p:nvSpPr>
        <p:spPr>
          <a:xfrm>
            <a:off x="324051" y="576118"/>
            <a:ext cx="6082430" cy="1137421"/>
          </a:xfrm>
        </p:spPr>
        <p:txBody>
          <a:bodyPr wrap="square">
            <a:spAutoFit/>
          </a:bodyPr>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nSpc>
                <a:spcPct val="95000"/>
              </a:lnSpc>
            </a:pPr>
            <a:r>
              <a:rPr lang="fr-FR" sz="3600" b="1" dirty="0">
                <a:solidFill>
                  <a:srgbClr val="7E0021"/>
                </a:solidFill>
                <a:latin typeface="Comic Sans MS" pitchFamily="66"/>
              </a:rPr>
              <a:t>Accompagner des groupes</a:t>
            </a:r>
            <a:r>
              <a:rPr lang="fr-FR" sz="4300" b="1" dirty="0">
                <a:solidFill>
                  <a:srgbClr val="579D1C"/>
                </a:solidFill>
                <a:latin typeface="Trebuchet MS" pitchFamily="34"/>
              </a:rPr>
              <a:t/>
            </a:r>
            <a:br>
              <a:rPr lang="fr-FR" sz="4300" b="1" dirty="0">
                <a:solidFill>
                  <a:srgbClr val="579D1C"/>
                </a:solidFill>
                <a:latin typeface="Trebuchet MS" pitchFamily="34"/>
              </a:rPr>
            </a:br>
            <a:r>
              <a:rPr lang="fr-FR" sz="1800" b="1" dirty="0">
                <a:solidFill>
                  <a:srgbClr val="579D1C"/>
                </a:solidFill>
                <a:latin typeface="Trebuchet MS" pitchFamily="34"/>
              </a:rPr>
              <a:t>la démarche d'accompagnement "traditionnelle" </a:t>
            </a:r>
            <a:br>
              <a:rPr lang="fr-FR" sz="1800" b="1" dirty="0">
                <a:solidFill>
                  <a:srgbClr val="579D1C"/>
                </a:solidFill>
                <a:latin typeface="Trebuchet MS" pitchFamily="34"/>
              </a:rPr>
            </a:br>
            <a:r>
              <a:rPr lang="fr-FR" sz="1800" b="1" dirty="0">
                <a:solidFill>
                  <a:srgbClr val="579D1C"/>
                </a:solidFill>
                <a:latin typeface="Trebuchet MS" pitchFamily="34"/>
              </a:rPr>
              <a:t>RAD-CIVAM</a:t>
            </a:r>
          </a:p>
        </p:txBody>
      </p:sp>
      <p:sp>
        <p:nvSpPr>
          <p:cNvPr id="4" name="ZoneTexte 3"/>
          <p:cNvSpPr txBox="1"/>
          <p:nvPr/>
        </p:nvSpPr>
        <p:spPr>
          <a:xfrm>
            <a:off x="324050" y="6165083"/>
            <a:ext cx="8749367" cy="684469"/>
          </a:xfrm>
          <a:prstGeom prst="rect">
            <a:avLst/>
          </a:prstGeom>
          <a:noFill/>
          <a:ln>
            <a:noFill/>
          </a:ln>
        </p:spPr>
        <p:txBody>
          <a:bodyPr vert="horz" wrap="none" lIns="80981" tIns="40491" rIns="80981" bIns="40491" compatLnSpc="1"/>
          <a:lstStyle/>
          <a:p>
            <a:pPr defTabSz="822952" fontAlgn="auto">
              <a:spcBef>
                <a:spcPts val="0"/>
              </a:spcBef>
              <a:spcAft>
                <a:spcPts val="0"/>
              </a:spcAft>
              <a:tabLst>
                <a:tab pos="0" algn="l"/>
                <a:tab pos="404023" algn="l"/>
                <a:tab pos="808371" algn="l"/>
                <a:tab pos="1212720" algn="l"/>
                <a:tab pos="1617068" algn="l"/>
                <a:tab pos="2021416" algn="l"/>
                <a:tab pos="2425764" algn="l"/>
                <a:tab pos="2830112" algn="l"/>
                <a:tab pos="3234460" algn="l"/>
                <a:tab pos="3638806" algn="l"/>
                <a:tab pos="4043156" algn="l"/>
                <a:tab pos="4447502" algn="l"/>
                <a:tab pos="4851851" algn="l"/>
                <a:tab pos="5256200" algn="l"/>
                <a:tab pos="5660547" algn="l"/>
                <a:tab pos="6064896" algn="l"/>
                <a:tab pos="6469243" algn="l"/>
                <a:tab pos="6873592" algn="l"/>
                <a:tab pos="7277938" algn="l"/>
                <a:tab pos="7682288" algn="l"/>
                <a:tab pos="8086635" algn="l"/>
              </a:tabLst>
            </a:pPr>
            <a:r>
              <a:rPr lang="fr-FR" sz="2000" b="1" i="1" dirty="0">
                <a:ln w="0">
                  <a:solidFill>
                    <a:srgbClr val="7E0021"/>
                  </a:solidFill>
                  <a:prstDash val="solid"/>
                </a:ln>
                <a:solidFill>
                  <a:prstClr val="white"/>
                </a:solidFill>
                <a:effectLst>
                  <a:outerShdw dist="17961" dir="2700000">
                    <a:scrgbClr r="0" g="0" b="0"/>
                  </a:outerShdw>
                </a:effectLst>
                <a:latin typeface="Comic Sans MS" pitchFamily="66"/>
                <a:ea typeface="DejaVu Sans" pitchFamily="2"/>
                <a:cs typeface="DejaVu Sans" pitchFamily="2"/>
              </a:rPr>
              <a:t>* : Agris ou groupes + avancés, </a:t>
            </a:r>
            <a:r>
              <a:rPr lang="fr-FR" sz="2000" b="1" i="1" dirty="0" err="1">
                <a:ln w="0">
                  <a:solidFill>
                    <a:srgbClr val="7E0021"/>
                  </a:solidFill>
                  <a:prstDash val="solid"/>
                </a:ln>
                <a:solidFill>
                  <a:prstClr val="white"/>
                </a:solidFill>
                <a:effectLst>
                  <a:outerShdw dist="17961" dir="2700000">
                    <a:scrgbClr r="0" g="0" b="0"/>
                  </a:outerShdw>
                </a:effectLst>
                <a:latin typeface="Comic Sans MS" pitchFamily="66"/>
                <a:ea typeface="DejaVu Sans" pitchFamily="2"/>
                <a:cs typeface="DejaVu Sans" pitchFamily="2"/>
              </a:rPr>
              <a:t>tkciens</a:t>
            </a:r>
            <a:r>
              <a:rPr lang="fr-FR" sz="2000" b="1" i="1" dirty="0">
                <a:ln w="0">
                  <a:solidFill>
                    <a:srgbClr val="7E0021"/>
                  </a:solidFill>
                  <a:prstDash val="solid"/>
                </a:ln>
                <a:solidFill>
                  <a:prstClr val="white"/>
                </a:solidFill>
                <a:effectLst>
                  <a:outerShdw dist="17961" dir="2700000">
                    <a:scrgbClr r="0" g="0" b="0"/>
                  </a:outerShdw>
                </a:effectLst>
                <a:latin typeface="Comic Sans MS" pitchFamily="66"/>
                <a:ea typeface="DejaVu Sans" pitchFamily="2"/>
                <a:cs typeface="DejaVu Sans" pitchFamily="2"/>
              </a:rPr>
              <a:t>, scientifiques =&gt; recherches</a:t>
            </a:r>
          </a:p>
        </p:txBody>
      </p:sp>
      <p:sp>
        <p:nvSpPr>
          <p:cNvPr id="5" name="Forme libre 4"/>
          <p:cNvSpPr/>
          <p:nvPr/>
        </p:nvSpPr>
        <p:spPr>
          <a:xfrm>
            <a:off x="2754430" y="3887190"/>
            <a:ext cx="5184810" cy="129573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FF"/>
          </a:solidFill>
          <a:ln w="36000">
            <a:solidFill>
              <a:srgbClr val="AECF00"/>
            </a:solidFill>
            <a:prstDash val="solid"/>
          </a:ln>
        </p:spPr>
        <p:txBody>
          <a:bodyPr vert="horz" wrap="none" lIns="97178" tIns="56687" rIns="97178" bIns="56687" anchor="ctr" anchorCtr="0" compatLnSpc="1"/>
          <a:lstStyle/>
          <a:p>
            <a:pPr defTabSz="822952" fontAlgn="auto">
              <a:spcBef>
                <a:spcPts val="0"/>
              </a:spcBef>
              <a:spcAft>
                <a:spcPts val="0"/>
              </a:spcAft>
              <a:tabLst>
                <a:tab pos="0" algn="l"/>
                <a:tab pos="404023" algn="l"/>
                <a:tab pos="808371" algn="l"/>
                <a:tab pos="1212720" algn="l"/>
                <a:tab pos="1617068" algn="l"/>
                <a:tab pos="2021416" algn="l"/>
                <a:tab pos="2425764" algn="l"/>
                <a:tab pos="2830112" algn="l"/>
                <a:tab pos="3234460" algn="l"/>
                <a:tab pos="3638806" algn="l"/>
                <a:tab pos="4043156" algn="l"/>
                <a:tab pos="4447502" algn="l"/>
                <a:tab pos="4851851" algn="l"/>
                <a:tab pos="5256200" algn="l"/>
                <a:tab pos="5660547" algn="l"/>
                <a:tab pos="6064896" algn="l"/>
                <a:tab pos="6469243" algn="l"/>
                <a:tab pos="6873592" algn="l"/>
                <a:tab pos="7277938" algn="l"/>
                <a:tab pos="7682288" algn="l"/>
                <a:tab pos="8086635" algn="l"/>
              </a:tabLst>
            </a:pPr>
            <a:endParaRPr lang="fr-FR" sz="2200">
              <a:solidFill>
                <a:srgbClr val="000000"/>
              </a:solidFill>
              <a:latin typeface="Liberation Serif" pitchFamily="18"/>
              <a:ea typeface="DejaVu Sans" pitchFamily="2"/>
              <a:cs typeface="DejaVu Sans" pitchFamily="2"/>
            </a:endParaRPr>
          </a:p>
        </p:txBody>
      </p:sp>
      <p:sp>
        <p:nvSpPr>
          <p:cNvPr id="6" name="ZoneTexte 5"/>
          <p:cNvSpPr txBox="1"/>
          <p:nvPr/>
        </p:nvSpPr>
        <p:spPr>
          <a:xfrm>
            <a:off x="3736305" y="3952301"/>
            <a:ext cx="2866227" cy="1005113"/>
          </a:xfrm>
          <a:prstGeom prst="rect">
            <a:avLst/>
          </a:prstGeom>
          <a:noFill/>
          <a:ln>
            <a:noFill/>
          </a:ln>
        </p:spPr>
        <p:txBody>
          <a:bodyPr vert="horz" wrap="none" lIns="80981" tIns="40491" rIns="80981" bIns="40491" anchorCtr="0" compatLnSpc="1">
            <a:spAutoFit/>
          </a:bodyPr>
          <a:lstStyle/>
          <a:p>
            <a:pPr algn="ctr" defTabSz="822952" fontAlgn="auto">
              <a:spcBef>
                <a:spcPts val="0"/>
              </a:spcBef>
              <a:spcAft>
                <a:spcPts val="0"/>
              </a:spcAft>
              <a:tabLst>
                <a:tab pos="0" algn="l"/>
                <a:tab pos="404023" algn="l"/>
                <a:tab pos="808371" algn="l"/>
                <a:tab pos="1212720" algn="l"/>
                <a:tab pos="1617068" algn="l"/>
                <a:tab pos="2021416" algn="l"/>
                <a:tab pos="2425764" algn="l"/>
                <a:tab pos="2830112" algn="l"/>
                <a:tab pos="3234460" algn="l"/>
                <a:tab pos="3638806" algn="l"/>
                <a:tab pos="4043156" algn="l"/>
                <a:tab pos="4447502" algn="l"/>
                <a:tab pos="4851851" algn="l"/>
                <a:tab pos="5256200" algn="l"/>
                <a:tab pos="5660547" algn="l"/>
                <a:tab pos="6064896" algn="l"/>
                <a:tab pos="6469243" algn="l"/>
                <a:tab pos="6873592" algn="l"/>
                <a:tab pos="7277938" algn="l"/>
                <a:tab pos="7682288" algn="l"/>
                <a:tab pos="8086635" algn="l"/>
              </a:tabLst>
            </a:pPr>
            <a:r>
              <a:rPr lang="fr-FR" sz="2000" b="1">
                <a:solidFill>
                  <a:srgbClr val="000000"/>
                </a:solidFill>
                <a:latin typeface="Trebuchet MS" pitchFamily="34"/>
                <a:ea typeface="DejaVu Sans" pitchFamily="2"/>
                <a:cs typeface="DejaVu Sans" pitchFamily="2"/>
              </a:rPr>
              <a:t>agriculteurs (référent,</a:t>
            </a:r>
          </a:p>
          <a:p>
            <a:pPr algn="ctr" defTabSz="822952" fontAlgn="auto">
              <a:spcBef>
                <a:spcPts val="0"/>
              </a:spcBef>
              <a:spcAft>
                <a:spcPts val="0"/>
              </a:spcAft>
              <a:tabLst>
                <a:tab pos="0" algn="l"/>
                <a:tab pos="404023" algn="l"/>
                <a:tab pos="808371" algn="l"/>
                <a:tab pos="1212720" algn="l"/>
                <a:tab pos="1617068" algn="l"/>
                <a:tab pos="2021416" algn="l"/>
                <a:tab pos="2425764" algn="l"/>
                <a:tab pos="2830112" algn="l"/>
                <a:tab pos="3234460" algn="l"/>
                <a:tab pos="3638806" algn="l"/>
                <a:tab pos="4043156" algn="l"/>
                <a:tab pos="4447502" algn="l"/>
                <a:tab pos="4851851" algn="l"/>
                <a:tab pos="5256200" algn="l"/>
                <a:tab pos="5660547" algn="l"/>
                <a:tab pos="6064896" algn="l"/>
                <a:tab pos="6469243" algn="l"/>
                <a:tab pos="6873592" algn="l"/>
                <a:tab pos="7277938" algn="l"/>
                <a:tab pos="7682288" algn="l"/>
                <a:tab pos="8086635" algn="l"/>
              </a:tabLst>
            </a:pPr>
            <a:r>
              <a:rPr lang="fr-FR" sz="2000" b="1">
                <a:solidFill>
                  <a:srgbClr val="000000"/>
                </a:solidFill>
                <a:latin typeface="Trebuchet MS" pitchFamily="34"/>
                <a:ea typeface="DejaVu Sans" pitchFamily="2"/>
                <a:cs typeface="DejaVu Sans" pitchFamily="2"/>
              </a:rPr>
              <a:t>relais, promoteurs)</a:t>
            </a:r>
          </a:p>
          <a:p>
            <a:pPr algn="ctr" defTabSz="822952" fontAlgn="auto">
              <a:spcBef>
                <a:spcPts val="0"/>
              </a:spcBef>
              <a:spcAft>
                <a:spcPts val="0"/>
              </a:spcAft>
              <a:tabLst>
                <a:tab pos="0" algn="l"/>
                <a:tab pos="404023" algn="l"/>
                <a:tab pos="808371" algn="l"/>
                <a:tab pos="1212720" algn="l"/>
                <a:tab pos="1617068" algn="l"/>
                <a:tab pos="2021416" algn="l"/>
                <a:tab pos="2425764" algn="l"/>
                <a:tab pos="2830112" algn="l"/>
                <a:tab pos="3234460" algn="l"/>
                <a:tab pos="3638806" algn="l"/>
                <a:tab pos="4043156" algn="l"/>
                <a:tab pos="4447502" algn="l"/>
                <a:tab pos="4851851" algn="l"/>
                <a:tab pos="5256200" algn="l"/>
                <a:tab pos="5660547" algn="l"/>
                <a:tab pos="6064896" algn="l"/>
                <a:tab pos="6469243" algn="l"/>
                <a:tab pos="6873592" algn="l"/>
                <a:tab pos="7277938" algn="l"/>
                <a:tab pos="7682288" algn="l"/>
                <a:tab pos="8086635" algn="l"/>
              </a:tabLst>
            </a:pPr>
            <a:r>
              <a:rPr lang="fr-FR" sz="2000" b="1">
                <a:solidFill>
                  <a:srgbClr val="000000"/>
                </a:solidFill>
                <a:latin typeface="Trebuchet MS" pitchFamily="34"/>
                <a:ea typeface="DejaVu Sans" pitchFamily="2"/>
                <a:cs typeface="DejaVu Sans" pitchFamily="2"/>
              </a:rPr>
              <a:t> + animateur-trice</a:t>
            </a:r>
          </a:p>
        </p:txBody>
      </p:sp>
      <p:sp>
        <p:nvSpPr>
          <p:cNvPr id="7" name="ZoneTexte 6"/>
          <p:cNvSpPr txBox="1"/>
          <p:nvPr/>
        </p:nvSpPr>
        <p:spPr>
          <a:xfrm>
            <a:off x="680507" y="3659466"/>
            <a:ext cx="2292352" cy="697336"/>
          </a:xfrm>
          <a:prstGeom prst="rect">
            <a:avLst/>
          </a:prstGeom>
          <a:noFill/>
          <a:ln>
            <a:noFill/>
          </a:ln>
        </p:spPr>
        <p:txBody>
          <a:bodyPr vert="horz" wrap="none" lIns="80981" tIns="40491" rIns="80981" bIns="40491" compatLnSpc="1">
            <a:spAutoFit/>
          </a:bodyPr>
          <a:lstStyle/>
          <a:p>
            <a:pPr defTabSz="822952" fontAlgn="auto">
              <a:spcBef>
                <a:spcPts val="0"/>
              </a:spcBef>
              <a:spcAft>
                <a:spcPts val="0"/>
              </a:spcAft>
              <a:tabLst>
                <a:tab pos="0" algn="l"/>
                <a:tab pos="404023" algn="l"/>
                <a:tab pos="808371" algn="l"/>
                <a:tab pos="1212720" algn="l"/>
                <a:tab pos="1617068" algn="l"/>
                <a:tab pos="2021416" algn="l"/>
                <a:tab pos="2425764" algn="l"/>
                <a:tab pos="2830112" algn="l"/>
                <a:tab pos="3234460" algn="l"/>
                <a:tab pos="3638806" algn="l"/>
                <a:tab pos="4043156" algn="l"/>
                <a:tab pos="4447502" algn="l"/>
                <a:tab pos="4851851" algn="l"/>
                <a:tab pos="5256200" algn="l"/>
                <a:tab pos="5660547" algn="l"/>
                <a:tab pos="6064896" algn="l"/>
                <a:tab pos="6469243" algn="l"/>
                <a:tab pos="6873592" algn="l"/>
                <a:tab pos="7277938" algn="l"/>
                <a:tab pos="7682288" algn="l"/>
                <a:tab pos="8086635" algn="l"/>
              </a:tabLst>
            </a:pPr>
            <a:r>
              <a:rPr lang="fr-FR" sz="2000" b="1">
                <a:solidFill>
                  <a:srgbClr val="000000"/>
                </a:solidFill>
                <a:latin typeface="Trebuchet MS" pitchFamily="34"/>
                <a:ea typeface="DejaVu Sans" pitchFamily="2"/>
                <a:cs typeface="DejaVu Sans" pitchFamily="2"/>
              </a:rPr>
              <a:t>Interactions avec </a:t>
            </a:r>
            <a:br>
              <a:rPr lang="fr-FR" sz="2000" b="1">
                <a:solidFill>
                  <a:srgbClr val="000000"/>
                </a:solidFill>
                <a:latin typeface="Trebuchet MS" pitchFamily="34"/>
                <a:ea typeface="DejaVu Sans" pitchFamily="2"/>
                <a:cs typeface="DejaVu Sans" pitchFamily="2"/>
              </a:rPr>
            </a:br>
            <a:r>
              <a:rPr lang="fr-FR" sz="2000" b="1">
                <a:solidFill>
                  <a:srgbClr val="000000"/>
                </a:solidFill>
                <a:latin typeface="Trebuchet MS" pitchFamily="34"/>
                <a:ea typeface="DejaVu Sans" pitchFamily="2"/>
                <a:cs typeface="DejaVu Sans" pitchFamily="2"/>
              </a:rPr>
              <a:t>« experts</a:t>
            </a:r>
            <a:r>
              <a:rPr lang="fr-FR" sz="2000" b="1" i="1">
                <a:ln w="0">
                  <a:solidFill>
                    <a:srgbClr val="7E0021"/>
                  </a:solidFill>
                  <a:prstDash val="solid"/>
                </a:ln>
                <a:noFill/>
                <a:effectLst>
                  <a:outerShdw dist="17961" dir="2700000">
                    <a:scrgbClr r="0" g="0" b="0"/>
                  </a:outerShdw>
                </a:effectLst>
                <a:latin typeface="Comic Sans MS" pitchFamily="66"/>
                <a:ea typeface="DejaVu Sans" pitchFamily="2"/>
                <a:cs typeface="DejaVu Sans" pitchFamily="2"/>
              </a:rPr>
              <a:t>* </a:t>
            </a:r>
            <a:r>
              <a:rPr lang="fr-FR" sz="2000" b="1">
                <a:solidFill>
                  <a:srgbClr val="000000"/>
                </a:solidFill>
                <a:latin typeface="Trebuchet MS" pitchFamily="34"/>
                <a:ea typeface="DejaVu Sans" pitchFamily="2"/>
                <a:cs typeface="DejaVu Sans" pitchFamily="2"/>
              </a:rPr>
              <a:t>»</a:t>
            </a:r>
          </a:p>
        </p:txBody>
      </p:sp>
      <p:pic>
        <p:nvPicPr>
          <p:cNvPr id="8" name="Image 7"/>
          <p:cNvPicPr>
            <a:picLocks noChangeAspect="1"/>
          </p:cNvPicPr>
          <p:nvPr/>
        </p:nvPicPr>
        <p:blipFill>
          <a:blip r:embed="rId3">
            <a:lum/>
            <a:alphaModFix/>
          </a:blip>
          <a:srcRect/>
          <a:stretch>
            <a:fillRect/>
          </a:stretch>
        </p:blipFill>
        <p:spPr>
          <a:xfrm>
            <a:off x="6406482" y="3077359"/>
            <a:ext cx="1532759" cy="1224465"/>
          </a:xfrm>
          <a:prstGeom prst="rect">
            <a:avLst/>
          </a:prstGeom>
          <a:noFill/>
          <a:ln>
            <a:noFill/>
          </a:ln>
        </p:spPr>
      </p:pic>
      <p:grpSp>
        <p:nvGrpSpPr>
          <p:cNvPr id="9" name="Groupe 8"/>
          <p:cNvGrpSpPr/>
          <p:nvPr/>
        </p:nvGrpSpPr>
        <p:grpSpPr>
          <a:xfrm>
            <a:off x="2754430" y="3887190"/>
            <a:ext cx="453671" cy="583078"/>
            <a:chOff x="3060000" y="4320000"/>
            <a:chExt cx="504000" cy="648000"/>
          </a:xfrm>
        </p:grpSpPr>
        <p:sp>
          <p:nvSpPr>
            <p:cNvPr id="10" name="Connecteur droit 9"/>
            <p:cNvSpPr/>
            <p:nvPr/>
          </p:nvSpPr>
          <p:spPr>
            <a:xfrm flipH="1" flipV="1">
              <a:off x="3100680" y="4320000"/>
              <a:ext cx="463320" cy="468000"/>
            </a:xfrm>
            <a:prstGeom prst="line">
              <a:avLst/>
            </a:prstGeom>
            <a:noFill/>
            <a:ln w="36000">
              <a:solidFill>
                <a:srgbClr val="AECF00"/>
              </a:solidFill>
              <a:prstDash val="solid"/>
              <a:tailEnd type="arrow"/>
            </a:ln>
          </p:spPr>
          <p:txBody>
            <a:bodyPr vert="horz" wrap="none" lIns="108000" tIns="63000" rIns="108000" bIns="63000" anchor="ctr" anchorCtr="1" compatLnSpc="1"/>
            <a:lstStyle/>
            <a:p>
              <a:pPr defTabSz="822952" fontAlgn="auto">
                <a:spcBef>
                  <a:spcPts val="0"/>
                </a:spcBef>
                <a:spcAft>
                  <a:spcPts val="0"/>
                </a:spcAft>
                <a:tabLst>
                  <a:tab pos="0" algn="l"/>
                  <a:tab pos="404023" algn="l"/>
                  <a:tab pos="808371" algn="l"/>
                  <a:tab pos="1212720" algn="l"/>
                  <a:tab pos="1617068" algn="l"/>
                  <a:tab pos="2021416" algn="l"/>
                  <a:tab pos="2425764" algn="l"/>
                  <a:tab pos="2830112" algn="l"/>
                  <a:tab pos="3234460" algn="l"/>
                  <a:tab pos="3638806" algn="l"/>
                  <a:tab pos="4043156" algn="l"/>
                  <a:tab pos="4447502" algn="l"/>
                  <a:tab pos="4851851" algn="l"/>
                  <a:tab pos="5256200" algn="l"/>
                  <a:tab pos="5660547" algn="l"/>
                  <a:tab pos="6064896" algn="l"/>
                  <a:tab pos="6469243" algn="l"/>
                  <a:tab pos="6873592" algn="l"/>
                  <a:tab pos="7277938" algn="l"/>
                  <a:tab pos="7682288" algn="l"/>
                  <a:tab pos="8086635" algn="l"/>
                </a:tabLst>
              </a:pPr>
              <a:endParaRPr lang="fr-FR" sz="2200">
                <a:solidFill>
                  <a:srgbClr val="000000"/>
                </a:solidFill>
                <a:latin typeface="Liberation Serif" pitchFamily="18"/>
                <a:ea typeface="DejaVu Sans" pitchFamily="2"/>
                <a:cs typeface="DejaVu Sans" pitchFamily="2"/>
              </a:endParaRPr>
            </a:p>
          </p:txBody>
        </p:sp>
        <p:sp>
          <p:nvSpPr>
            <p:cNvPr id="11" name="Connecteur droit 10"/>
            <p:cNvSpPr/>
            <p:nvPr/>
          </p:nvSpPr>
          <p:spPr>
            <a:xfrm>
              <a:off x="3060000" y="4500000"/>
              <a:ext cx="463319" cy="468000"/>
            </a:xfrm>
            <a:prstGeom prst="line">
              <a:avLst/>
            </a:prstGeom>
            <a:noFill/>
            <a:ln w="36000">
              <a:solidFill>
                <a:srgbClr val="AECF00"/>
              </a:solidFill>
              <a:prstDash val="solid"/>
              <a:tailEnd type="arrow"/>
            </a:ln>
          </p:spPr>
          <p:txBody>
            <a:bodyPr vert="horz" wrap="none" lIns="108000" tIns="63000" rIns="108000" bIns="63000" anchor="ctr" anchorCtr="1" compatLnSpc="1"/>
            <a:lstStyle/>
            <a:p>
              <a:pPr defTabSz="822952" fontAlgn="auto">
                <a:spcBef>
                  <a:spcPts val="0"/>
                </a:spcBef>
                <a:spcAft>
                  <a:spcPts val="0"/>
                </a:spcAft>
                <a:tabLst>
                  <a:tab pos="0" algn="l"/>
                  <a:tab pos="404023" algn="l"/>
                  <a:tab pos="808371" algn="l"/>
                  <a:tab pos="1212720" algn="l"/>
                  <a:tab pos="1617068" algn="l"/>
                  <a:tab pos="2021416" algn="l"/>
                  <a:tab pos="2425764" algn="l"/>
                  <a:tab pos="2830112" algn="l"/>
                  <a:tab pos="3234460" algn="l"/>
                  <a:tab pos="3638806" algn="l"/>
                  <a:tab pos="4043156" algn="l"/>
                  <a:tab pos="4447502" algn="l"/>
                  <a:tab pos="4851851" algn="l"/>
                  <a:tab pos="5256200" algn="l"/>
                  <a:tab pos="5660547" algn="l"/>
                  <a:tab pos="6064896" algn="l"/>
                  <a:tab pos="6469243" algn="l"/>
                  <a:tab pos="6873592" algn="l"/>
                  <a:tab pos="7277938" algn="l"/>
                  <a:tab pos="7682288" algn="l"/>
                  <a:tab pos="8086635" algn="l"/>
                </a:tabLst>
              </a:pPr>
              <a:endParaRPr lang="fr-FR" sz="2200">
                <a:solidFill>
                  <a:srgbClr val="000000"/>
                </a:solidFill>
                <a:latin typeface="Liberation Serif" pitchFamily="18"/>
                <a:ea typeface="DejaVu Sans" pitchFamily="2"/>
                <a:cs typeface="DejaVu Sans" pitchFamily="2"/>
              </a:endParaRPr>
            </a:p>
          </p:txBody>
        </p:sp>
      </p:grpSp>
      <p:grpSp>
        <p:nvGrpSpPr>
          <p:cNvPr id="12" name="Groupe 11"/>
          <p:cNvGrpSpPr/>
          <p:nvPr/>
        </p:nvGrpSpPr>
        <p:grpSpPr>
          <a:xfrm>
            <a:off x="4212659" y="3498472"/>
            <a:ext cx="324051" cy="582107"/>
            <a:chOff x="4680000" y="3888000"/>
            <a:chExt cx="360000" cy="646920"/>
          </a:xfrm>
        </p:grpSpPr>
        <p:sp>
          <p:nvSpPr>
            <p:cNvPr id="13" name="Connecteur droit 12"/>
            <p:cNvSpPr/>
            <p:nvPr/>
          </p:nvSpPr>
          <p:spPr>
            <a:xfrm flipH="1" flipV="1">
              <a:off x="4812840" y="3888000"/>
              <a:ext cx="227160" cy="540000"/>
            </a:xfrm>
            <a:prstGeom prst="line">
              <a:avLst/>
            </a:prstGeom>
            <a:noFill/>
            <a:ln w="36000">
              <a:solidFill>
                <a:srgbClr val="AECF00"/>
              </a:solidFill>
              <a:prstDash val="solid"/>
              <a:tailEnd type="arrow"/>
            </a:ln>
          </p:spPr>
          <p:txBody>
            <a:bodyPr vert="horz" wrap="none" lIns="108000" tIns="63000" rIns="108000" bIns="63000" anchor="ctr" anchorCtr="1" compatLnSpc="1"/>
            <a:lstStyle/>
            <a:p>
              <a:pPr defTabSz="822952" fontAlgn="auto">
                <a:spcBef>
                  <a:spcPts val="0"/>
                </a:spcBef>
                <a:spcAft>
                  <a:spcPts val="0"/>
                </a:spcAft>
                <a:tabLst>
                  <a:tab pos="0" algn="l"/>
                  <a:tab pos="404023" algn="l"/>
                  <a:tab pos="808371" algn="l"/>
                  <a:tab pos="1212720" algn="l"/>
                  <a:tab pos="1617068" algn="l"/>
                  <a:tab pos="2021416" algn="l"/>
                  <a:tab pos="2425764" algn="l"/>
                  <a:tab pos="2830112" algn="l"/>
                  <a:tab pos="3234460" algn="l"/>
                  <a:tab pos="3638806" algn="l"/>
                  <a:tab pos="4043156" algn="l"/>
                  <a:tab pos="4447502" algn="l"/>
                  <a:tab pos="4851851" algn="l"/>
                  <a:tab pos="5256200" algn="l"/>
                  <a:tab pos="5660547" algn="l"/>
                  <a:tab pos="6064896" algn="l"/>
                  <a:tab pos="6469243" algn="l"/>
                  <a:tab pos="6873592" algn="l"/>
                  <a:tab pos="7277938" algn="l"/>
                  <a:tab pos="7682288" algn="l"/>
                  <a:tab pos="8086635" algn="l"/>
                </a:tabLst>
              </a:pPr>
              <a:endParaRPr lang="fr-FR" sz="2200">
                <a:solidFill>
                  <a:srgbClr val="000000"/>
                </a:solidFill>
                <a:latin typeface="Liberation Serif" pitchFamily="18"/>
                <a:ea typeface="DejaVu Sans" pitchFamily="2"/>
                <a:cs typeface="DejaVu Sans" pitchFamily="2"/>
              </a:endParaRPr>
            </a:p>
          </p:txBody>
        </p:sp>
        <p:sp>
          <p:nvSpPr>
            <p:cNvPr id="14" name="Connecteur droit 13"/>
            <p:cNvSpPr/>
            <p:nvPr/>
          </p:nvSpPr>
          <p:spPr>
            <a:xfrm>
              <a:off x="4680000" y="3994920"/>
              <a:ext cx="227159" cy="540000"/>
            </a:xfrm>
            <a:prstGeom prst="line">
              <a:avLst/>
            </a:prstGeom>
            <a:noFill/>
            <a:ln w="36000">
              <a:solidFill>
                <a:srgbClr val="AECF00"/>
              </a:solidFill>
              <a:prstDash val="solid"/>
              <a:tailEnd type="arrow"/>
            </a:ln>
          </p:spPr>
          <p:txBody>
            <a:bodyPr vert="horz" wrap="none" lIns="108000" tIns="63000" rIns="108000" bIns="63000" anchor="ctr" anchorCtr="1" compatLnSpc="1"/>
            <a:lstStyle/>
            <a:p>
              <a:pPr defTabSz="822952" fontAlgn="auto">
                <a:spcBef>
                  <a:spcPts val="0"/>
                </a:spcBef>
                <a:spcAft>
                  <a:spcPts val="0"/>
                </a:spcAft>
                <a:tabLst>
                  <a:tab pos="0" algn="l"/>
                  <a:tab pos="404023" algn="l"/>
                  <a:tab pos="808371" algn="l"/>
                  <a:tab pos="1212720" algn="l"/>
                  <a:tab pos="1617068" algn="l"/>
                  <a:tab pos="2021416" algn="l"/>
                  <a:tab pos="2425764" algn="l"/>
                  <a:tab pos="2830112" algn="l"/>
                  <a:tab pos="3234460" algn="l"/>
                  <a:tab pos="3638806" algn="l"/>
                  <a:tab pos="4043156" algn="l"/>
                  <a:tab pos="4447502" algn="l"/>
                  <a:tab pos="4851851" algn="l"/>
                  <a:tab pos="5256200" algn="l"/>
                  <a:tab pos="5660547" algn="l"/>
                  <a:tab pos="6064896" algn="l"/>
                  <a:tab pos="6469243" algn="l"/>
                  <a:tab pos="6873592" algn="l"/>
                  <a:tab pos="7277938" algn="l"/>
                  <a:tab pos="7682288" algn="l"/>
                  <a:tab pos="8086635" algn="l"/>
                </a:tabLst>
              </a:pPr>
              <a:endParaRPr lang="fr-FR" sz="2200">
                <a:solidFill>
                  <a:srgbClr val="000000"/>
                </a:solidFill>
                <a:latin typeface="Liberation Serif" pitchFamily="18"/>
                <a:ea typeface="DejaVu Sans" pitchFamily="2"/>
                <a:cs typeface="DejaVu Sans" pitchFamily="2"/>
              </a:endParaRPr>
            </a:p>
          </p:txBody>
        </p:sp>
      </p:grpSp>
      <p:sp>
        <p:nvSpPr>
          <p:cNvPr id="15" name="ZoneTexte 14"/>
          <p:cNvSpPr txBox="1"/>
          <p:nvPr/>
        </p:nvSpPr>
        <p:spPr>
          <a:xfrm>
            <a:off x="2838987" y="2850606"/>
            <a:ext cx="3525060" cy="697336"/>
          </a:xfrm>
          <a:prstGeom prst="rect">
            <a:avLst/>
          </a:prstGeom>
          <a:noFill/>
          <a:ln>
            <a:noFill/>
          </a:ln>
        </p:spPr>
        <p:txBody>
          <a:bodyPr vert="horz" wrap="none" lIns="80981" tIns="40491" rIns="80981" bIns="40491" compatLnSpc="1">
            <a:spAutoFit/>
          </a:bodyPr>
          <a:lstStyle/>
          <a:p>
            <a:pPr algn="ctr" defTabSz="822952" fontAlgn="auto">
              <a:spcBef>
                <a:spcPts val="0"/>
              </a:spcBef>
              <a:spcAft>
                <a:spcPts val="0"/>
              </a:spcAft>
              <a:tabLst>
                <a:tab pos="0" algn="l"/>
                <a:tab pos="404023" algn="l"/>
                <a:tab pos="808371" algn="l"/>
                <a:tab pos="1212720" algn="l"/>
                <a:tab pos="1617068" algn="l"/>
                <a:tab pos="2021416" algn="l"/>
                <a:tab pos="2425764" algn="l"/>
                <a:tab pos="2830112" algn="l"/>
                <a:tab pos="3234460" algn="l"/>
                <a:tab pos="3638806" algn="l"/>
                <a:tab pos="4043156" algn="l"/>
                <a:tab pos="4447502" algn="l"/>
                <a:tab pos="4851851" algn="l"/>
                <a:tab pos="5256200" algn="l"/>
                <a:tab pos="5660547" algn="l"/>
                <a:tab pos="6064896" algn="l"/>
                <a:tab pos="6469243" algn="l"/>
                <a:tab pos="6873592" algn="l"/>
                <a:tab pos="7277938" algn="l"/>
                <a:tab pos="7682288" algn="l"/>
                <a:tab pos="8086635" algn="l"/>
              </a:tabLst>
            </a:pPr>
            <a:r>
              <a:rPr lang="fr-FR" sz="2000" b="1">
                <a:solidFill>
                  <a:srgbClr val="000000"/>
                </a:solidFill>
                <a:latin typeface="Trebuchet MS" pitchFamily="34"/>
                <a:ea typeface="DejaVu Sans" pitchFamily="2"/>
                <a:cs typeface="DejaVu Sans" pitchFamily="2"/>
              </a:rPr>
              <a:t>Questions à la recherche =&gt;</a:t>
            </a:r>
          </a:p>
          <a:p>
            <a:pPr algn="ctr" defTabSz="822952" fontAlgn="auto">
              <a:spcBef>
                <a:spcPts val="0"/>
              </a:spcBef>
              <a:spcAft>
                <a:spcPts val="0"/>
              </a:spcAft>
              <a:tabLst>
                <a:tab pos="0" algn="l"/>
                <a:tab pos="404023" algn="l"/>
                <a:tab pos="808371" algn="l"/>
                <a:tab pos="1212720" algn="l"/>
                <a:tab pos="1617068" algn="l"/>
                <a:tab pos="2021416" algn="l"/>
                <a:tab pos="2425764" algn="l"/>
                <a:tab pos="2830112" algn="l"/>
                <a:tab pos="3234460" algn="l"/>
                <a:tab pos="3638806" algn="l"/>
                <a:tab pos="4043156" algn="l"/>
                <a:tab pos="4447502" algn="l"/>
                <a:tab pos="4851851" algn="l"/>
                <a:tab pos="5256200" algn="l"/>
                <a:tab pos="5660547" algn="l"/>
                <a:tab pos="6064896" algn="l"/>
                <a:tab pos="6469243" algn="l"/>
                <a:tab pos="6873592" algn="l"/>
                <a:tab pos="7277938" algn="l"/>
                <a:tab pos="7682288" algn="l"/>
                <a:tab pos="8086635" algn="l"/>
              </a:tabLst>
            </a:pPr>
            <a:r>
              <a:rPr lang="fr-FR" sz="2000" b="1" i="1">
                <a:solidFill>
                  <a:srgbClr val="000000"/>
                </a:solidFill>
                <a:latin typeface="Trebuchet MS" pitchFamily="34"/>
                <a:ea typeface="DejaVu Sans" pitchFamily="2"/>
                <a:cs typeface="DejaVu Sans" pitchFamily="2"/>
              </a:rPr>
              <a:t>Stereo, PraiFaCE, GCE...</a:t>
            </a:r>
          </a:p>
        </p:txBody>
      </p:sp>
      <p:pic>
        <p:nvPicPr>
          <p:cNvPr id="16" name="Image 15"/>
          <p:cNvPicPr>
            <a:picLocks noChangeAspect="1"/>
          </p:cNvPicPr>
          <p:nvPr/>
        </p:nvPicPr>
        <p:blipFill>
          <a:blip r:embed="rId4">
            <a:lum/>
            <a:alphaModFix/>
          </a:blip>
          <a:srcRect/>
          <a:stretch>
            <a:fillRect/>
          </a:stretch>
        </p:blipFill>
        <p:spPr>
          <a:xfrm>
            <a:off x="6434297" y="707665"/>
            <a:ext cx="1687332" cy="925474"/>
          </a:xfrm>
          <a:prstGeom prst="rect">
            <a:avLst/>
          </a:prstGeom>
          <a:noFill/>
          <a:ln>
            <a:noFill/>
          </a:ln>
        </p:spPr>
      </p:pic>
      <p:pic>
        <p:nvPicPr>
          <p:cNvPr id="17" name="Image 16"/>
          <p:cNvPicPr>
            <a:picLocks noChangeAspect="1"/>
          </p:cNvPicPr>
          <p:nvPr/>
        </p:nvPicPr>
        <p:blipFill>
          <a:blip r:embed="rId5">
            <a:lum/>
            <a:alphaModFix/>
          </a:blip>
          <a:srcRect/>
          <a:stretch>
            <a:fillRect/>
          </a:stretch>
        </p:blipFill>
        <p:spPr>
          <a:xfrm>
            <a:off x="8119259" y="710863"/>
            <a:ext cx="771240" cy="926447"/>
          </a:xfrm>
          <a:prstGeom prst="rect">
            <a:avLst/>
          </a:prstGeom>
          <a:noFill/>
          <a:ln>
            <a:noFill/>
          </a:ln>
        </p:spPr>
      </p:pic>
    </p:spTree>
    <p:extLst>
      <p:ext uri="{BB962C8B-B14F-4D97-AF65-F5344CB8AC3E}">
        <p14:creationId xmlns:p14="http://schemas.microsoft.com/office/powerpoint/2010/main" val="3592531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0"/>
          <p:cNvSpPr>
            <a:spLocks noChangeArrowheads="1"/>
          </p:cNvSpPr>
          <p:nvPr/>
        </p:nvSpPr>
        <p:spPr bwMode="auto">
          <a:xfrm>
            <a:off x="1692278" y="1916116"/>
            <a:ext cx="2074863" cy="4033837"/>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89968" tIns="46783" rIns="89968" bIns="46783" anchor="ct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9pPr>
          </a:lstStyle>
          <a:p>
            <a:pPr algn="ctr" defTabSz="822952" eaLnBrk="1" fontAlgn="auto" hangingPunct="1">
              <a:spcBef>
                <a:spcPts val="0"/>
              </a:spcBef>
              <a:spcAft>
                <a:spcPts val="0"/>
              </a:spcAft>
            </a:pPr>
            <a:r>
              <a:rPr lang="fr-FR" altLang="fr-FR" sz="1400" b="1">
                <a:solidFill>
                  <a:srgbClr val="FFFFFF"/>
                </a:solidFill>
                <a:latin typeface="Calibri" pitchFamily="32" charset="0"/>
              </a:rPr>
              <a:t>Restitut°</a:t>
            </a:r>
          </a:p>
          <a:p>
            <a:pPr algn="ctr" defTabSz="822952" eaLnBrk="1" fontAlgn="auto" hangingPunct="1">
              <a:spcBef>
                <a:spcPts val="0"/>
              </a:spcBef>
              <a:spcAft>
                <a:spcPts val="0"/>
              </a:spcAft>
            </a:pPr>
            <a:r>
              <a:rPr lang="fr-FR" altLang="fr-FR" sz="1400" b="1">
                <a:solidFill>
                  <a:srgbClr val="FFFFFF"/>
                </a:solidFill>
                <a:latin typeface="Calibri" pitchFamily="32" charset="0"/>
              </a:rPr>
              <a:t>Parasito. </a:t>
            </a:r>
          </a:p>
          <a:p>
            <a:pPr algn="ctr" defTabSz="822952" eaLnBrk="1" fontAlgn="auto" hangingPunct="1">
              <a:spcBef>
                <a:spcPts val="0"/>
              </a:spcBef>
              <a:spcAft>
                <a:spcPts val="0"/>
              </a:spcAft>
            </a:pPr>
            <a:r>
              <a:rPr lang="fr-FR" altLang="fr-FR" sz="1400" b="1">
                <a:solidFill>
                  <a:srgbClr val="FFFFFF"/>
                </a:solidFill>
                <a:latin typeface="Calibri" pitchFamily="32" charset="0"/>
              </a:rPr>
              <a:t>Sicaudières</a:t>
            </a:r>
          </a:p>
          <a:p>
            <a:pPr algn="ctr" defTabSz="822952" eaLnBrk="1" fontAlgn="auto" hangingPunct="1">
              <a:spcBef>
                <a:spcPts val="0"/>
              </a:spcBef>
              <a:spcAft>
                <a:spcPts val="0"/>
              </a:spcAft>
            </a:pPr>
            <a:r>
              <a:rPr lang="fr-FR" altLang="fr-FR" b="1">
                <a:solidFill>
                  <a:srgbClr val="FFFFFF"/>
                </a:solidFill>
                <a:latin typeface="Calibri" pitchFamily="32" charset="0"/>
              </a:rPr>
              <a:t>4/4</a:t>
            </a:r>
          </a:p>
        </p:txBody>
      </p:sp>
      <p:cxnSp>
        <p:nvCxnSpPr>
          <p:cNvPr id="2051" name="AutoShape 5"/>
          <p:cNvCxnSpPr>
            <a:cxnSpLocks noChangeShapeType="1"/>
          </p:cNvCxnSpPr>
          <p:nvPr/>
        </p:nvCxnSpPr>
        <p:spPr bwMode="auto">
          <a:xfrm>
            <a:off x="0" y="1928816"/>
            <a:ext cx="9144000" cy="1587"/>
          </a:xfrm>
          <a:prstGeom prst="straightConnector1">
            <a:avLst/>
          </a:prstGeom>
          <a:noFill/>
          <a:ln w="31680" cap="sq">
            <a:solidFill>
              <a:srgbClr val="4A7EBB"/>
            </a:solidFill>
            <a:miter lim="800000"/>
            <a:headEnd/>
            <a:tailEnd type="triangle" w="med" len="med"/>
          </a:ln>
          <a:extLst>
            <a:ext uri="{909E8E84-426E-40DD-AFC4-6F175D3DCCD1}">
              <a14:hiddenFill xmlns:a14="http://schemas.microsoft.com/office/drawing/2010/main">
                <a:noFill/>
              </a14:hiddenFill>
            </a:ext>
          </a:extLst>
        </p:spPr>
      </p:cxnSp>
      <p:sp>
        <p:nvSpPr>
          <p:cNvPr id="2052" name="Text Box 6"/>
          <p:cNvSpPr txBox="1">
            <a:spLocks noChangeArrowheads="1"/>
          </p:cNvSpPr>
          <p:nvPr/>
        </p:nvSpPr>
        <p:spPr bwMode="auto">
          <a:xfrm>
            <a:off x="215903" y="889761"/>
            <a:ext cx="8715375" cy="37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68" tIns="46783" rIns="89968" bIns="46783">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9pPr>
          </a:lstStyle>
          <a:p>
            <a:pPr algn="ctr" defTabSz="822952" eaLnBrk="1" fontAlgn="auto" hangingPunct="1">
              <a:spcBef>
                <a:spcPts val="0"/>
              </a:spcBef>
              <a:spcAft>
                <a:spcPts val="0"/>
              </a:spcAft>
            </a:pPr>
            <a:r>
              <a:rPr lang="fr-FR" altLang="fr-FR" b="1" dirty="0">
                <a:solidFill>
                  <a:srgbClr val="000000"/>
                </a:solidFill>
                <a:latin typeface="Calibri" pitchFamily="32" charset="0"/>
              </a:rPr>
              <a:t>Fil rouge 2014 du groupe Caprins</a:t>
            </a:r>
          </a:p>
        </p:txBody>
      </p:sp>
      <p:sp>
        <p:nvSpPr>
          <p:cNvPr id="2053" name="Line 7"/>
          <p:cNvSpPr>
            <a:spLocks noChangeShapeType="1"/>
          </p:cNvSpPr>
          <p:nvPr/>
        </p:nvSpPr>
        <p:spPr bwMode="auto">
          <a:xfrm>
            <a:off x="214316" y="1785938"/>
            <a:ext cx="1587" cy="214312"/>
          </a:xfrm>
          <a:prstGeom prst="line">
            <a:avLst/>
          </a:prstGeom>
          <a:noFill/>
          <a:ln w="9360" cap="sq">
            <a:solidFill>
              <a:srgbClr val="4A7EBB"/>
            </a:solidFill>
            <a:miter lim="800000"/>
            <a:headEnd/>
            <a:tailEnd/>
          </a:ln>
          <a:extLst>
            <a:ext uri="{909E8E84-426E-40DD-AFC4-6F175D3DCCD1}">
              <a14:hiddenFill xmlns:a14="http://schemas.microsoft.com/office/drawing/2010/main">
                <a:noFill/>
              </a14:hiddenFill>
            </a:ext>
          </a:extLst>
        </p:spPr>
        <p:txBody>
          <a:bodyPr lIns="91407" tIns="45703" rIns="91407" bIns="45703"/>
          <a:lstStyle/>
          <a:p>
            <a:pPr defTabSz="822952" fontAlgn="auto">
              <a:spcBef>
                <a:spcPts val="0"/>
              </a:spcBef>
              <a:spcAft>
                <a:spcPts val="0"/>
              </a:spcAft>
            </a:pPr>
            <a:endParaRPr lang="fr-FR">
              <a:solidFill>
                <a:prstClr val="black"/>
              </a:solidFill>
              <a:latin typeface="Calibri"/>
              <a:ea typeface="+mn-ea"/>
            </a:endParaRPr>
          </a:p>
        </p:txBody>
      </p:sp>
      <p:sp>
        <p:nvSpPr>
          <p:cNvPr id="2054" name="Line 8"/>
          <p:cNvSpPr>
            <a:spLocks noChangeShapeType="1"/>
          </p:cNvSpPr>
          <p:nvPr/>
        </p:nvSpPr>
        <p:spPr bwMode="auto">
          <a:xfrm>
            <a:off x="928691" y="1785938"/>
            <a:ext cx="1587" cy="214312"/>
          </a:xfrm>
          <a:prstGeom prst="line">
            <a:avLst/>
          </a:prstGeom>
          <a:noFill/>
          <a:ln w="9360" cap="sq">
            <a:solidFill>
              <a:srgbClr val="4A7EBB"/>
            </a:solidFill>
            <a:miter lim="800000"/>
            <a:headEnd/>
            <a:tailEnd/>
          </a:ln>
          <a:extLst>
            <a:ext uri="{909E8E84-426E-40DD-AFC4-6F175D3DCCD1}">
              <a14:hiddenFill xmlns:a14="http://schemas.microsoft.com/office/drawing/2010/main">
                <a:noFill/>
              </a14:hiddenFill>
            </a:ext>
          </a:extLst>
        </p:spPr>
        <p:txBody>
          <a:bodyPr lIns="91407" tIns="45703" rIns="91407" bIns="45703"/>
          <a:lstStyle/>
          <a:p>
            <a:pPr defTabSz="822952" fontAlgn="auto">
              <a:spcBef>
                <a:spcPts val="0"/>
              </a:spcBef>
              <a:spcAft>
                <a:spcPts val="0"/>
              </a:spcAft>
            </a:pPr>
            <a:endParaRPr lang="fr-FR">
              <a:solidFill>
                <a:prstClr val="black"/>
              </a:solidFill>
              <a:latin typeface="Calibri"/>
              <a:ea typeface="+mn-ea"/>
            </a:endParaRPr>
          </a:p>
        </p:txBody>
      </p:sp>
      <p:sp>
        <p:nvSpPr>
          <p:cNvPr id="2055" name="Line 9"/>
          <p:cNvSpPr>
            <a:spLocks noChangeShapeType="1"/>
          </p:cNvSpPr>
          <p:nvPr/>
        </p:nvSpPr>
        <p:spPr bwMode="auto">
          <a:xfrm>
            <a:off x="1643066" y="1785938"/>
            <a:ext cx="1587" cy="214312"/>
          </a:xfrm>
          <a:prstGeom prst="line">
            <a:avLst/>
          </a:prstGeom>
          <a:noFill/>
          <a:ln w="9360" cap="sq">
            <a:solidFill>
              <a:srgbClr val="4A7EBB"/>
            </a:solidFill>
            <a:miter lim="800000"/>
            <a:headEnd/>
            <a:tailEnd/>
          </a:ln>
          <a:extLst>
            <a:ext uri="{909E8E84-426E-40DD-AFC4-6F175D3DCCD1}">
              <a14:hiddenFill xmlns:a14="http://schemas.microsoft.com/office/drawing/2010/main">
                <a:noFill/>
              </a14:hiddenFill>
            </a:ext>
          </a:extLst>
        </p:spPr>
        <p:txBody>
          <a:bodyPr lIns="91407" tIns="45703" rIns="91407" bIns="45703"/>
          <a:lstStyle/>
          <a:p>
            <a:pPr defTabSz="822952" fontAlgn="auto">
              <a:spcBef>
                <a:spcPts val="0"/>
              </a:spcBef>
              <a:spcAft>
                <a:spcPts val="0"/>
              </a:spcAft>
            </a:pPr>
            <a:endParaRPr lang="fr-FR">
              <a:solidFill>
                <a:prstClr val="black"/>
              </a:solidFill>
              <a:latin typeface="Calibri"/>
              <a:ea typeface="+mn-ea"/>
            </a:endParaRPr>
          </a:p>
        </p:txBody>
      </p:sp>
      <p:sp>
        <p:nvSpPr>
          <p:cNvPr id="2056" name="Line 10"/>
          <p:cNvSpPr>
            <a:spLocks noChangeShapeType="1"/>
          </p:cNvSpPr>
          <p:nvPr/>
        </p:nvSpPr>
        <p:spPr bwMode="auto">
          <a:xfrm>
            <a:off x="2357441" y="1785938"/>
            <a:ext cx="1587" cy="214312"/>
          </a:xfrm>
          <a:prstGeom prst="line">
            <a:avLst/>
          </a:prstGeom>
          <a:noFill/>
          <a:ln w="9360" cap="sq">
            <a:solidFill>
              <a:srgbClr val="4A7EBB"/>
            </a:solidFill>
            <a:miter lim="800000"/>
            <a:headEnd/>
            <a:tailEnd/>
          </a:ln>
          <a:extLst>
            <a:ext uri="{909E8E84-426E-40DD-AFC4-6F175D3DCCD1}">
              <a14:hiddenFill xmlns:a14="http://schemas.microsoft.com/office/drawing/2010/main">
                <a:noFill/>
              </a14:hiddenFill>
            </a:ext>
          </a:extLst>
        </p:spPr>
        <p:txBody>
          <a:bodyPr lIns="91407" tIns="45703" rIns="91407" bIns="45703"/>
          <a:lstStyle/>
          <a:p>
            <a:pPr defTabSz="822952" fontAlgn="auto">
              <a:spcBef>
                <a:spcPts val="0"/>
              </a:spcBef>
              <a:spcAft>
                <a:spcPts val="0"/>
              </a:spcAft>
            </a:pPr>
            <a:endParaRPr lang="fr-FR">
              <a:solidFill>
                <a:prstClr val="black"/>
              </a:solidFill>
              <a:latin typeface="Calibri"/>
              <a:ea typeface="+mn-ea"/>
            </a:endParaRPr>
          </a:p>
        </p:txBody>
      </p:sp>
      <p:sp>
        <p:nvSpPr>
          <p:cNvPr id="2057" name="Line 11"/>
          <p:cNvSpPr>
            <a:spLocks noChangeShapeType="1"/>
          </p:cNvSpPr>
          <p:nvPr/>
        </p:nvSpPr>
        <p:spPr bwMode="auto">
          <a:xfrm>
            <a:off x="3143250" y="1785938"/>
            <a:ext cx="1588" cy="214312"/>
          </a:xfrm>
          <a:prstGeom prst="line">
            <a:avLst/>
          </a:prstGeom>
          <a:noFill/>
          <a:ln w="9360" cap="sq">
            <a:solidFill>
              <a:srgbClr val="4A7EBB"/>
            </a:solidFill>
            <a:miter lim="800000"/>
            <a:headEnd/>
            <a:tailEnd/>
          </a:ln>
          <a:extLst>
            <a:ext uri="{909E8E84-426E-40DD-AFC4-6F175D3DCCD1}">
              <a14:hiddenFill xmlns:a14="http://schemas.microsoft.com/office/drawing/2010/main">
                <a:noFill/>
              </a14:hiddenFill>
            </a:ext>
          </a:extLst>
        </p:spPr>
        <p:txBody>
          <a:bodyPr lIns="91407" tIns="45703" rIns="91407" bIns="45703"/>
          <a:lstStyle/>
          <a:p>
            <a:pPr defTabSz="822952" fontAlgn="auto">
              <a:spcBef>
                <a:spcPts val="0"/>
              </a:spcBef>
              <a:spcAft>
                <a:spcPts val="0"/>
              </a:spcAft>
            </a:pPr>
            <a:endParaRPr lang="fr-FR">
              <a:solidFill>
                <a:prstClr val="black"/>
              </a:solidFill>
              <a:latin typeface="Calibri"/>
              <a:ea typeface="+mn-ea"/>
            </a:endParaRPr>
          </a:p>
        </p:txBody>
      </p:sp>
      <p:sp>
        <p:nvSpPr>
          <p:cNvPr id="2058" name="Line 12"/>
          <p:cNvSpPr>
            <a:spLocks noChangeShapeType="1"/>
          </p:cNvSpPr>
          <p:nvPr/>
        </p:nvSpPr>
        <p:spPr bwMode="auto">
          <a:xfrm flipH="1">
            <a:off x="4638678" y="1785938"/>
            <a:ext cx="11113" cy="214312"/>
          </a:xfrm>
          <a:prstGeom prst="line">
            <a:avLst/>
          </a:prstGeom>
          <a:noFill/>
          <a:ln w="9360" cap="sq">
            <a:solidFill>
              <a:srgbClr val="4A7EBB"/>
            </a:solidFill>
            <a:miter lim="800000"/>
            <a:headEnd/>
            <a:tailEnd/>
          </a:ln>
          <a:extLst>
            <a:ext uri="{909E8E84-426E-40DD-AFC4-6F175D3DCCD1}">
              <a14:hiddenFill xmlns:a14="http://schemas.microsoft.com/office/drawing/2010/main">
                <a:noFill/>
              </a14:hiddenFill>
            </a:ext>
          </a:extLst>
        </p:spPr>
        <p:txBody>
          <a:bodyPr lIns="91407" tIns="45703" rIns="91407" bIns="45703"/>
          <a:lstStyle/>
          <a:p>
            <a:pPr defTabSz="822952" fontAlgn="auto">
              <a:spcBef>
                <a:spcPts val="0"/>
              </a:spcBef>
              <a:spcAft>
                <a:spcPts val="0"/>
              </a:spcAft>
            </a:pPr>
            <a:endParaRPr lang="fr-FR">
              <a:solidFill>
                <a:prstClr val="black"/>
              </a:solidFill>
              <a:latin typeface="Calibri"/>
              <a:ea typeface="+mn-ea"/>
            </a:endParaRPr>
          </a:p>
        </p:txBody>
      </p:sp>
      <p:sp>
        <p:nvSpPr>
          <p:cNvPr id="2059" name="Line 13"/>
          <p:cNvSpPr>
            <a:spLocks noChangeShapeType="1"/>
          </p:cNvSpPr>
          <p:nvPr/>
        </p:nvSpPr>
        <p:spPr bwMode="auto">
          <a:xfrm flipH="1">
            <a:off x="8567740" y="1785938"/>
            <a:ext cx="11112" cy="214312"/>
          </a:xfrm>
          <a:prstGeom prst="line">
            <a:avLst/>
          </a:prstGeom>
          <a:noFill/>
          <a:ln w="9360" cap="sq">
            <a:solidFill>
              <a:srgbClr val="4A7EBB"/>
            </a:solidFill>
            <a:miter lim="800000"/>
            <a:headEnd/>
            <a:tailEnd/>
          </a:ln>
          <a:extLst>
            <a:ext uri="{909E8E84-426E-40DD-AFC4-6F175D3DCCD1}">
              <a14:hiddenFill xmlns:a14="http://schemas.microsoft.com/office/drawing/2010/main">
                <a:noFill/>
              </a14:hiddenFill>
            </a:ext>
          </a:extLst>
        </p:spPr>
        <p:txBody>
          <a:bodyPr lIns="91407" tIns="45703" rIns="91407" bIns="45703"/>
          <a:lstStyle/>
          <a:p>
            <a:pPr defTabSz="822952" fontAlgn="auto">
              <a:spcBef>
                <a:spcPts val="0"/>
              </a:spcBef>
              <a:spcAft>
                <a:spcPts val="0"/>
              </a:spcAft>
            </a:pPr>
            <a:endParaRPr lang="fr-FR">
              <a:solidFill>
                <a:prstClr val="black"/>
              </a:solidFill>
              <a:latin typeface="Calibri"/>
              <a:ea typeface="+mn-ea"/>
            </a:endParaRPr>
          </a:p>
        </p:txBody>
      </p:sp>
      <p:sp>
        <p:nvSpPr>
          <p:cNvPr id="2060" name="Line 14"/>
          <p:cNvSpPr>
            <a:spLocks noChangeShapeType="1"/>
          </p:cNvSpPr>
          <p:nvPr/>
        </p:nvSpPr>
        <p:spPr bwMode="auto">
          <a:xfrm>
            <a:off x="3857625" y="1785938"/>
            <a:ext cx="1588" cy="214312"/>
          </a:xfrm>
          <a:prstGeom prst="line">
            <a:avLst/>
          </a:prstGeom>
          <a:noFill/>
          <a:ln w="9360" cap="sq">
            <a:solidFill>
              <a:srgbClr val="4A7EBB"/>
            </a:solidFill>
            <a:miter lim="800000"/>
            <a:headEnd/>
            <a:tailEnd/>
          </a:ln>
          <a:extLst>
            <a:ext uri="{909E8E84-426E-40DD-AFC4-6F175D3DCCD1}">
              <a14:hiddenFill xmlns:a14="http://schemas.microsoft.com/office/drawing/2010/main">
                <a:noFill/>
              </a14:hiddenFill>
            </a:ext>
          </a:extLst>
        </p:spPr>
        <p:txBody>
          <a:bodyPr lIns="91407" tIns="45703" rIns="91407" bIns="45703"/>
          <a:lstStyle/>
          <a:p>
            <a:pPr defTabSz="822952" fontAlgn="auto">
              <a:spcBef>
                <a:spcPts val="0"/>
              </a:spcBef>
              <a:spcAft>
                <a:spcPts val="0"/>
              </a:spcAft>
            </a:pPr>
            <a:endParaRPr lang="fr-FR">
              <a:solidFill>
                <a:prstClr val="black"/>
              </a:solidFill>
              <a:latin typeface="Calibri"/>
              <a:ea typeface="+mn-ea"/>
            </a:endParaRPr>
          </a:p>
        </p:txBody>
      </p:sp>
      <p:sp>
        <p:nvSpPr>
          <p:cNvPr id="2061" name="Line 15"/>
          <p:cNvSpPr>
            <a:spLocks noChangeShapeType="1"/>
          </p:cNvSpPr>
          <p:nvPr/>
        </p:nvSpPr>
        <p:spPr bwMode="auto">
          <a:xfrm flipH="1">
            <a:off x="5353053" y="1785938"/>
            <a:ext cx="11113" cy="214312"/>
          </a:xfrm>
          <a:prstGeom prst="line">
            <a:avLst/>
          </a:prstGeom>
          <a:noFill/>
          <a:ln w="9360" cap="sq">
            <a:solidFill>
              <a:srgbClr val="4A7EBB"/>
            </a:solidFill>
            <a:miter lim="800000"/>
            <a:headEnd/>
            <a:tailEnd/>
          </a:ln>
          <a:extLst>
            <a:ext uri="{909E8E84-426E-40DD-AFC4-6F175D3DCCD1}">
              <a14:hiddenFill xmlns:a14="http://schemas.microsoft.com/office/drawing/2010/main">
                <a:noFill/>
              </a14:hiddenFill>
            </a:ext>
          </a:extLst>
        </p:spPr>
        <p:txBody>
          <a:bodyPr lIns="91407" tIns="45703" rIns="91407" bIns="45703"/>
          <a:lstStyle/>
          <a:p>
            <a:pPr defTabSz="822952" fontAlgn="auto">
              <a:spcBef>
                <a:spcPts val="0"/>
              </a:spcBef>
              <a:spcAft>
                <a:spcPts val="0"/>
              </a:spcAft>
            </a:pPr>
            <a:endParaRPr lang="fr-FR">
              <a:solidFill>
                <a:prstClr val="black"/>
              </a:solidFill>
              <a:latin typeface="Calibri"/>
              <a:ea typeface="+mn-ea"/>
            </a:endParaRPr>
          </a:p>
        </p:txBody>
      </p:sp>
      <p:sp>
        <p:nvSpPr>
          <p:cNvPr id="2062" name="Line 16"/>
          <p:cNvSpPr>
            <a:spLocks noChangeShapeType="1"/>
          </p:cNvSpPr>
          <p:nvPr/>
        </p:nvSpPr>
        <p:spPr bwMode="auto">
          <a:xfrm flipH="1">
            <a:off x="6138863" y="1785938"/>
            <a:ext cx="11112" cy="214312"/>
          </a:xfrm>
          <a:prstGeom prst="line">
            <a:avLst/>
          </a:prstGeom>
          <a:noFill/>
          <a:ln w="9360" cap="sq">
            <a:solidFill>
              <a:srgbClr val="4A7EBB"/>
            </a:solidFill>
            <a:miter lim="800000"/>
            <a:headEnd/>
            <a:tailEnd/>
          </a:ln>
          <a:extLst>
            <a:ext uri="{909E8E84-426E-40DD-AFC4-6F175D3DCCD1}">
              <a14:hiddenFill xmlns:a14="http://schemas.microsoft.com/office/drawing/2010/main">
                <a:noFill/>
              </a14:hiddenFill>
            </a:ext>
          </a:extLst>
        </p:spPr>
        <p:txBody>
          <a:bodyPr lIns="91407" tIns="45703" rIns="91407" bIns="45703"/>
          <a:lstStyle/>
          <a:p>
            <a:pPr defTabSz="822952" fontAlgn="auto">
              <a:spcBef>
                <a:spcPts val="0"/>
              </a:spcBef>
              <a:spcAft>
                <a:spcPts val="0"/>
              </a:spcAft>
            </a:pPr>
            <a:endParaRPr lang="fr-FR">
              <a:solidFill>
                <a:prstClr val="black"/>
              </a:solidFill>
              <a:latin typeface="Calibri"/>
              <a:ea typeface="+mn-ea"/>
            </a:endParaRPr>
          </a:p>
        </p:txBody>
      </p:sp>
      <p:sp>
        <p:nvSpPr>
          <p:cNvPr id="2063" name="Line 17"/>
          <p:cNvSpPr>
            <a:spLocks noChangeShapeType="1"/>
          </p:cNvSpPr>
          <p:nvPr/>
        </p:nvSpPr>
        <p:spPr bwMode="auto">
          <a:xfrm flipH="1">
            <a:off x="6924676" y="1785938"/>
            <a:ext cx="11113" cy="214312"/>
          </a:xfrm>
          <a:prstGeom prst="line">
            <a:avLst/>
          </a:prstGeom>
          <a:noFill/>
          <a:ln w="9360" cap="sq">
            <a:solidFill>
              <a:srgbClr val="4A7EBB"/>
            </a:solidFill>
            <a:miter lim="800000"/>
            <a:headEnd/>
            <a:tailEnd/>
          </a:ln>
          <a:extLst>
            <a:ext uri="{909E8E84-426E-40DD-AFC4-6F175D3DCCD1}">
              <a14:hiddenFill xmlns:a14="http://schemas.microsoft.com/office/drawing/2010/main">
                <a:noFill/>
              </a14:hiddenFill>
            </a:ext>
          </a:extLst>
        </p:spPr>
        <p:txBody>
          <a:bodyPr lIns="91407" tIns="45703" rIns="91407" bIns="45703"/>
          <a:lstStyle/>
          <a:p>
            <a:pPr defTabSz="822952" fontAlgn="auto">
              <a:spcBef>
                <a:spcPts val="0"/>
              </a:spcBef>
              <a:spcAft>
                <a:spcPts val="0"/>
              </a:spcAft>
            </a:pPr>
            <a:endParaRPr lang="fr-FR">
              <a:solidFill>
                <a:prstClr val="black"/>
              </a:solidFill>
              <a:latin typeface="Calibri"/>
              <a:ea typeface="+mn-ea"/>
            </a:endParaRPr>
          </a:p>
        </p:txBody>
      </p:sp>
      <p:sp>
        <p:nvSpPr>
          <p:cNvPr id="2064" name="Line 18"/>
          <p:cNvSpPr>
            <a:spLocks noChangeShapeType="1"/>
          </p:cNvSpPr>
          <p:nvPr/>
        </p:nvSpPr>
        <p:spPr bwMode="auto">
          <a:xfrm flipH="1">
            <a:off x="7710491" y="1785938"/>
            <a:ext cx="11112" cy="214312"/>
          </a:xfrm>
          <a:prstGeom prst="line">
            <a:avLst/>
          </a:prstGeom>
          <a:noFill/>
          <a:ln w="9360" cap="sq">
            <a:solidFill>
              <a:srgbClr val="4A7EBB"/>
            </a:solidFill>
            <a:miter lim="800000"/>
            <a:headEnd/>
            <a:tailEnd/>
          </a:ln>
          <a:extLst>
            <a:ext uri="{909E8E84-426E-40DD-AFC4-6F175D3DCCD1}">
              <a14:hiddenFill xmlns:a14="http://schemas.microsoft.com/office/drawing/2010/main">
                <a:noFill/>
              </a14:hiddenFill>
            </a:ext>
          </a:extLst>
        </p:spPr>
        <p:txBody>
          <a:bodyPr lIns="91407" tIns="45703" rIns="91407" bIns="45703"/>
          <a:lstStyle/>
          <a:p>
            <a:pPr defTabSz="822952" fontAlgn="auto">
              <a:spcBef>
                <a:spcPts val="0"/>
              </a:spcBef>
              <a:spcAft>
                <a:spcPts val="0"/>
              </a:spcAft>
            </a:pPr>
            <a:endParaRPr lang="fr-FR">
              <a:solidFill>
                <a:prstClr val="black"/>
              </a:solidFill>
              <a:latin typeface="Calibri"/>
              <a:ea typeface="+mn-ea"/>
            </a:endParaRPr>
          </a:p>
        </p:txBody>
      </p:sp>
      <p:sp>
        <p:nvSpPr>
          <p:cNvPr id="2065" name="Text Box 19"/>
          <p:cNvSpPr txBox="1">
            <a:spLocks noChangeArrowheads="1"/>
          </p:cNvSpPr>
          <p:nvPr/>
        </p:nvSpPr>
        <p:spPr bwMode="auto">
          <a:xfrm>
            <a:off x="66677" y="1344614"/>
            <a:ext cx="9144000" cy="37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68" tIns="46783" rIns="89968" bIns="46783">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bg1"/>
                </a:solidFill>
                <a:latin typeface="Arial" charset="0"/>
                <a:ea typeface="Microsoft YaHei" charset="-122"/>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bg1"/>
                </a:solidFill>
                <a:latin typeface="Arial" charset="0"/>
                <a:ea typeface="Microsoft YaHei" charset="-122"/>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bg1"/>
                </a:solidFill>
                <a:latin typeface="Arial" charset="0"/>
                <a:ea typeface="Microsoft YaHei" charset="-122"/>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bg1"/>
                </a:solidFill>
                <a:latin typeface="Arial" charset="0"/>
                <a:ea typeface="Microsoft YaHei" charset="-122"/>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bg1"/>
                </a:solidFill>
                <a:latin typeface="Arial" charset="0"/>
                <a:ea typeface="Microsoft YaHei" charset="-122"/>
              </a:defRPr>
            </a:lvl9pPr>
          </a:lstStyle>
          <a:p>
            <a:pPr defTabSz="822952" eaLnBrk="1" fontAlgn="auto" hangingPunct="1">
              <a:spcBef>
                <a:spcPts val="0"/>
              </a:spcBef>
              <a:spcAft>
                <a:spcPts val="0"/>
              </a:spcAft>
            </a:pPr>
            <a:r>
              <a:rPr lang="fr-FR" altLang="fr-FR" b="1" dirty="0">
                <a:solidFill>
                  <a:srgbClr val="000000"/>
                </a:solidFill>
                <a:latin typeface="Calibri" pitchFamily="32" charset="0"/>
              </a:rPr>
              <a:t>J             F          M           A            M	Juin        J            A             S	      O	    N	  D</a:t>
            </a:r>
          </a:p>
        </p:txBody>
      </p:sp>
      <p:sp>
        <p:nvSpPr>
          <p:cNvPr id="2066" name="AutoShape 20"/>
          <p:cNvSpPr>
            <a:spLocks noChangeArrowheads="1"/>
          </p:cNvSpPr>
          <p:nvPr/>
        </p:nvSpPr>
        <p:spPr bwMode="auto">
          <a:xfrm>
            <a:off x="-396874" y="1928816"/>
            <a:ext cx="1800225" cy="1571625"/>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89968" tIns="46783" rIns="89968" bIns="46783" anchor="ct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9pPr>
          </a:lstStyle>
          <a:p>
            <a:pPr algn="ctr" defTabSz="822952" eaLnBrk="1" fontAlgn="auto" hangingPunct="1">
              <a:spcBef>
                <a:spcPts val="0"/>
              </a:spcBef>
              <a:spcAft>
                <a:spcPts val="0"/>
              </a:spcAft>
            </a:pPr>
            <a:r>
              <a:rPr lang="fr-FR" altLang="fr-FR" sz="1400" b="1">
                <a:solidFill>
                  <a:srgbClr val="FFFFFF"/>
                </a:solidFill>
                <a:latin typeface="Calibri" pitchFamily="32" charset="0"/>
              </a:rPr>
              <a:t>Bilan parasito</a:t>
            </a:r>
          </a:p>
          <a:p>
            <a:pPr algn="ctr" defTabSz="822952" eaLnBrk="1" fontAlgn="auto" hangingPunct="1">
              <a:spcBef>
                <a:spcPts val="0"/>
              </a:spcBef>
              <a:spcAft>
                <a:spcPts val="0"/>
              </a:spcAft>
            </a:pPr>
            <a:r>
              <a:rPr lang="fr-FR" altLang="fr-FR" sz="1400" b="1">
                <a:solidFill>
                  <a:srgbClr val="FFFFFF"/>
                </a:solidFill>
                <a:latin typeface="Calibri" pitchFamily="32" charset="0"/>
              </a:rPr>
              <a:t>21/1</a:t>
            </a:r>
          </a:p>
          <a:p>
            <a:pPr algn="ctr" defTabSz="822952" eaLnBrk="1" fontAlgn="auto" hangingPunct="1">
              <a:spcBef>
                <a:spcPts val="0"/>
              </a:spcBef>
              <a:spcAft>
                <a:spcPts val="0"/>
              </a:spcAft>
            </a:pPr>
            <a:endParaRPr lang="fr-FR" altLang="fr-FR" b="1">
              <a:solidFill>
                <a:srgbClr val="FFFFFF"/>
              </a:solidFill>
              <a:latin typeface="Calibri" pitchFamily="32" charset="0"/>
            </a:endParaRPr>
          </a:p>
        </p:txBody>
      </p:sp>
      <p:sp>
        <p:nvSpPr>
          <p:cNvPr id="2067" name="AutoShape 27"/>
          <p:cNvSpPr>
            <a:spLocks noChangeArrowheads="1"/>
          </p:cNvSpPr>
          <p:nvPr/>
        </p:nvSpPr>
        <p:spPr bwMode="auto">
          <a:xfrm>
            <a:off x="7380291" y="1928813"/>
            <a:ext cx="2016125" cy="3803650"/>
          </a:xfrm>
          <a:prstGeom prst="triangle">
            <a:avLst>
              <a:gd name="adj" fmla="val 50000"/>
            </a:avLst>
          </a:pr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lIns="89968" tIns="46783" rIns="89968" bIns="46783" anchor="ct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9pPr>
          </a:lstStyle>
          <a:p>
            <a:pPr algn="ctr" defTabSz="822952" eaLnBrk="1" fontAlgn="auto" hangingPunct="1">
              <a:spcBef>
                <a:spcPts val="0"/>
              </a:spcBef>
              <a:spcAft>
                <a:spcPts val="0"/>
              </a:spcAft>
            </a:pPr>
            <a:r>
              <a:rPr lang="fr-FR" altLang="fr-FR" sz="1400" b="1">
                <a:solidFill>
                  <a:srgbClr val="FFFFFF"/>
                </a:solidFill>
                <a:latin typeface="Calibri" pitchFamily="32" charset="0"/>
              </a:rPr>
              <a:t>Coûts de pdt° Nicole Bossis</a:t>
            </a:r>
          </a:p>
          <a:p>
            <a:pPr algn="ctr" defTabSz="822952" eaLnBrk="1" fontAlgn="auto" hangingPunct="1">
              <a:spcBef>
                <a:spcPts val="0"/>
              </a:spcBef>
              <a:spcAft>
                <a:spcPts val="0"/>
              </a:spcAft>
            </a:pPr>
            <a:r>
              <a:rPr lang="fr-FR" altLang="fr-FR" sz="1400" b="1">
                <a:solidFill>
                  <a:srgbClr val="FFFFFF"/>
                </a:solidFill>
                <a:latin typeface="Calibri" pitchFamily="32" charset="0"/>
              </a:rPr>
              <a:t>21/11 et 9/12</a:t>
            </a:r>
          </a:p>
          <a:p>
            <a:pPr algn="ctr" defTabSz="822952" eaLnBrk="1" fontAlgn="auto" hangingPunct="1">
              <a:spcBef>
                <a:spcPts val="0"/>
              </a:spcBef>
              <a:spcAft>
                <a:spcPts val="0"/>
              </a:spcAft>
            </a:pPr>
            <a:endParaRPr lang="fr-FR" altLang="fr-FR" sz="1400" b="1">
              <a:solidFill>
                <a:srgbClr val="FFFFFF"/>
              </a:solidFill>
              <a:latin typeface="Calibri" pitchFamily="32" charset="0"/>
            </a:endParaRPr>
          </a:p>
        </p:txBody>
      </p:sp>
      <p:pic>
        <p:nvPicPr>
          <p:cNvPr id="2068" name="Picture 2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188" y="179388"/>
            <a:ext cx="7493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069" name="Image 36" descr="HAUT BOCAG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3"/>
            <a:ext cx="12382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0" name="AutoShape 27"/>
          <p:cNvSpPr>
            <a:spLocks noChangeArrowheads="1"/>
          </p:cNvSpPr>
          <p:nvPr/>
        </p:nvSpPr>
        <p:spPr bwMode="auto">
          <a:xfrm>
            <a:off x="684213" y="1916113"/>
            <a:ext cx="1643062" cy="3732212"/>
          </a:xfrm>
          <a:prstGeom prst="triangle">
            <a:avLst>
              <a:gd name="adj" fmla="val 50000"/>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89968" tIns="46783" rIns="89968" bIns="46783" anchor="ct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9pPr>
          </a:lstStyle>
          <a:p>
            <a:pPr algn="ctr" defTabSz="822952" eaLnBrk="1" fontAlgn="auto" hangingPunct="1">
              <a:spcBef>
                <a:spcPts val="0"/>
              </a:spcBef>
              <a:spcAft>
                <a:spcPts val="0"/>
              </a:spcAft>
            </a:pPr>
            <a:r>
              <a:rPr lang="fr-FR" altLang="fr-FR" sz="1400" b="1">
                <a:solidFill>
                  <a:srgbClr val="FFFFFF"/>
                </a:solidFill>
                <a:latin typeface="Calibri" pitchFamily="32" charset="0"/>
              </a:rPr>
              <a:t>Transfo.</a:t>
            </a:r>
          </a:p>
          <a:p>
            <a:pPr algn="ctr" defTabSz="822952" eaLnBrk="1" fontAlgn="auto" hangingPunct="1">
              <a:spcBef>
                <a:spcPts val="0"/>
              </a:spcBef>
              <a:spcAft>
                <a:spcPts val="0"/>
              </a:spcAft>
            </a:pPr>
            <a:r>
              <a:rPr lang="fr-FR" altLang="fr-FR" sz="1400" b="1">
                <a:solidFill>
                  <a:srgbClr val="FFFFFF"/>
                </a:solidFill>
                <a:latin typeface="Calibri" pitchFamily="32" charset="0"/>
              </a:rPr>
              <a:t>froma</a:t>
            </a:r>
          </a:p>
          <a:p>
            <a:pPr algn="ctr" defTabSz="822952" eaLnBrk="1" fontAlgn="auto" hangingPunct="1">
              <a:spcBef>
                <a:spcPts val="0"/>
              </a:spcBef>
              <a:spcAft>
                <a:spcPts val="0"/>
              </a:spcAft>
            </a:pPr>
            <a:r>
              <a:rPr lang="fr-FR" altLang="fr-FR" sz="1400" b="1">
                <a:solidFill>
                  <a:srgbClr val="FFFFFF"/>
                </a:solidFill>
                <a:latin typeface="Calibri" pitchFamily="32" charset="0"/>
              </a:rPr>
              <a:t>gère</a:t>
            </a:r>
          </a:p>
          <a:p>
            <a:pPr algn="ctr" defTabSz="822952" eaLnBrk="1" fontAlgn="auto" hangingPunct="1">
              <a:spcBef>
                <a:spcPts val="0"/>
              </a:spcBef>
              <a:spcAft>
                <a:spcPts val="0"/>
              </a:spcAft>
            </a:pPr>
            <a:r>
              <a:rPr lang="fr-FR" altLang="fr-FR" sz="1400" b="1">
                <a:solidFill>
                  <a:srgbClr val="FFFFFF"/>
                </a:solidFill>
                <a:latin typeface="Calibri" pitchFamily="32" charset="0"/>
              </a:rPr>
              <a:t>avec l’ENILIA</a:t>
            </a:r>
          </a:p>
          <a:p>
            <a:pPr algn="ctr" defTabSz="822952" eaLnBrk="1" fontAlgn="auto" hangingPunct="1">
              <a:spcBef>
                <a:spcPts val="0"/>
              </a:spcBef>
              <a:spcAft>
                <a:spcPts val="0"/>
              </a:spcAft>
            </a:pPr>
            <a:r>
              <a:rPr lang="fr-FR" altLang="fr-FR" sz="1400" b="1">
                <a:solidFill>
                  <a:srgbClr val="FFFFFF"/>
                </a:solidFill>
                <a:latin typeface="Calibri" pitchFamily="32" charset="0"/>
              </a:rPr>
              <a:t>20/2</a:t>
            </a:r>
          </a:p>
        </p:txBody>
      </p:sp>
      <p:sp>
        <p:nvSpPr>
          <p:cNvPr id="2071" name="AutoShape 27"/>
          <p:cNvSpPr>
            <a:spLocks noChangeArrowheads="1"/>
          </p:cNvSpPr>
          <p:nvPr/>
        </p:nvSpPr>
        <p:spPr bwMode="auto">
          <a:xfrm>
            <a:off x="6516691" y="2997200"/>
            <a:ext cx="1643062" cy="3455988"/>
          </a:xfrm>
          <a:prstGeom prst="triangle">
            <a:avLst>
              <a:gd name="adj" fmla="val 50000"/>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89968" tIns="46783" rIns="89968" bIns="46783" anchor="ct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9pPr>
          </a:lstStyle>
          <a:p>
            <a:pPr algn="ctr" defTabSz="822952" eaLnBrk="1" fontAlgn="auto" hangingPunct="1">
              <a:spcBef>
                <a:spcPts val="0"/>
              </a:spcBef>
              <a:spcAft>
                <a:spcPts val="0"/>
              </a:spcAft>
            </a:pPr>
            <a:r>
              <a:rPr lang="fr-FR" altLang="fr-FR" sz="1400" b="1">
                <a:solidFill>
                  <a:srgbClr val="FFFFFF"/>
                </a:solidFill>
                <a:latin typeface="Calibri" pitchFamily="32" charset="0"/>
              </a:rPr>
              <a:t>Transfo.</a:t>
            </a:r>
          </a:p>
          <a:p>
            <a:pPr algn="ctr" defTabSz="822952" eaLnBrk="1" fontAlgn="auto" hangingPunct="1">
              <a:spcBef>
                <a:spcPts val="0"/>
              </a:spcBef>
              <a:spcAft>
                <a:spcPts val="0"/>
              </a:spcAft>
            </a:pPr>
            <a:r>
              <a:rPr lang="fr-FR" altLang="fr-FR" sz="1400" b="1">
                <a:solidFill>
                  <a:srgbClr val="FFFFFF"/>
                </a:solidFill>
                <a:latin typeface="Calibri" pitchFamily="32" charset="0"/>
              </a:rPr>
              <a:t>froma</a:t>
            </a:r>
          </a:p>
          <a:p>
            <a:pPr algn="ctr" defTabSz="822952" eaLnBrk="1" fontAlgn="auto" hangingPunct="1">
              <a:spcBef>
                <a:spcPts val="0"/>
              </a:spcBef>
              <a:spcAft>
                <a:spcPts val="0"/>
              </a:spcAft>
            </a:pPr>
            <a:r>
              <a:rPr lang="fr-FR" altLang="fr-FR" sz="1400" b="1">
                <a:solidFill>
                  <a:srgbClr val="FFFFFF"/>
                </a:solidFill>
                <a:latin typeface="Calibri" pitchFamily="32" charset="0"/>
              </a:rPr>
              <a:t>gère</a:t>
            </a:r>
          </a:p>
          <a:p>
            <a:pPr algn="ctr" defTabSz="822952" eaLnBrk="1" fontAlgn="auto" hangingPunct="1">
              <a:spcBef>
                <a:spcPts val="0"/>
              </a:spcBef>
              <a:spcAft>
                <a:spcPts val="0"/>
              </a:spcAft>
            </a:pPr>
            <a:r>
              <a:rPr lang="fr-FR" altLang="fr-FR" sz="1400" b="1">
                <a:solidFill>
                  <a:srgbClr val="FFFFFF"/>
                </a:solidFill>
                <a:latin typeface="Calibri" pitchFamily="32" charset="0"/>
              </a:rPr>
              <a:t>avec l’ENILIA</a:t>
            </a:r>
          </a:p>
          <a:p>
            <a:pPr algn="ctr" defTabSz="822952" eaLnBrk="1" fontAlgn="auto" hangingPunct="1">
              <a:spcBef>
                <a:spcPts val="0"/>
              </a:spcBef>
              <a:spcAft>
                <a:spcPts val="0"/>
              </a:spcAft>
            </a:pPr>
            <a:r>
              <a:rPr lang="fr-FR" altLang="fr-FR" sz="1400" b="1">
                <a:solidFill>
                  <a:srgbClr val="FFFFFF"/>
                </a:solidFill>
                <a:latin typeface="Calibri" pitchFamily="32" charset="0"/>
              </a:rPr>
              <a:t>10/10</a:t>
            </a:r>
          </a:p>
        </p:txBody>
      </p:sp>
      <p:sp>
        <p:nvSpPr>
          <p:cNvPr id="2072" name="AutoShape 30"/>
          <p:cNvSpPr>
            <a:spLocks noChangeArrowheads="1"/>
          </p:cNvSpPr>
          <p:nvPr/>
        </p:nvSpPr>
        <p:spPr bwMode="auto">
          <a:xfrm>
            <a:off x="4500565" y="3284538"/>
            <a:ext cx="1857375" cy="2305050"/>
          </a:xfrm>
          <a:prstGeom prst="irregularSeal1">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89968" tIns="46783" rIns="89968" bIns="46783" anchor="ct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9pPr>
          </a:lstStyle>
          <a:p>
            <a:pPr algn="ctr" defTabSz="822952" eaLnBrk="1" fontAlgn="auto" hangingPunct="1">
              <a:spcBef>
                <a:spcPts val="0"/>
              </a:spcBef>
              <a:spcAft>
                <a:spcPts val="0"/>
              </a:spcAft>
            </a:pPr>
            <a:endParaRPr lang="fr-FR" altLang="fr-FR" sz="1400" b="1">
              <a:solidFill>
                <a:srgbClr val="FFFFFF"/>
              </a:solidFill>
              <a:latin typeface="Calibri" pitchFamily="32" charset="0"/>
            </a:endParaRPr>
          </a:p>
          <a:p>
            <a:pPr algn="ctr" defTabSz="822952" eaLnBrk="1" fontAlgn="auto" hangingPunct="1">
              <a:spcBef>
                <a:spcPts val="0"/>
              </a:spcBef>
              <a:spcAft>
                <a:spcPts val="0"/>
              </a:spcAft>
            </a:pPr>
            <a:endParaRPr lang="fr-FR" altLang="fr-FR" sz="1400" b="1">
              <a:solidFill>
                <a:srgbClr val="FFFFFF"/>
              </a:solidFill>
              <a:latin typeface="Calibri" pitchFamily="32" charset="0"/>
            </a:endParaRPr>
          </a:p>
          <a:p>
            <a:pPr algn="ctr" defTabSz="822952" eaLnBrk="1" fontAlgn="auto" hangingPunct="1">
              <a:spcBef>
                <a:spcPts val="0"/>
              </a:spcBef>
              <a:spcAft>
                <a:spcPts val="0"/>
              </a:spcAft>
            </a:pPr>
            <a:r>
              <a:rPr lang="fr-FR" altLang="fr-FR" sz="1400" b="1">
                <a:solidFill>
                  <a:srgbClr val="FFFFFF"/>
                </a:solidFill>
                <a:latin typeface="Calibri" pitchFamily="32" charset="0"/>
              </a:rPr>
              <a:t>Voyage d’études</a:t>
            </a:r>
          </a:p>
          <a:p>
            <a:pPr algn="ctr" defTabSz="822952" eaLnBrk="1" fontAlgn="auto" hangingPunct="1">
              <a:spcBef>
                <a:spcPts val="0"/>
              </a:spcBef>
              <a:spcAft>
                <a:spcPts val="0"/>
              </a:spcAft>
            </a:pPr>
            <a:r>
              <a:rPr lang="fr-FR" altLang="fr-FR" sz="1400" b="1">
                <a:solidFill>
                  <a:srgbClr val="FFFFFF"/>
                </a:solidFill>
                <a:latin typeface="Calibri" pitchFamily="32" charset="0"/>
              </a:rPr>
              <a:t>Bretagne</a:t>
            </a:r>
          </a:p>
          <a:p>
            <a:pPr algn="ctr" defTabSz="822952" eaLnBrk="1" fontAlgn="auto" hangingPunct="1">
              <a:spcBef>
                <a:spcPts val="0"/>
              </a:spcBef>
              <a:spcAft>
                <a:spcPts val="0"/>
              </a:spcAft>
            </a:pPr>
            <a:r>
              <a:rPr lang="fr-FR" altLang="fr-FR" sz="1400" b="1">
                <a:solidFill>
                  <a:srgbClr val="FFFFFF"/>
                </a:solidFill>
                <a:latin typeface="Calibri" pitchFamily="32" charset="0"/>
              </a:rPr>
              <a:t>18-20/8</a:t>
            </a:r>
          </a:p>
          <a:p>
            <a:pPr algn="ctr" defTabSz="822952" eaLnBrk="1" fontAlgn="auto" hangingPunct="1">
              <a:spcBef>
                <a:spcPts val="0"/>
              </a:spcBef>
              <a:spcAft>
                <a:spcPts val="0"/>
              </a:spcAft>
            </a:pPr>
            <a:r>
              <a:rPr lang="fr-FR" altLang="fr-FR" sz="1400" b="1">
                <a:solidFill>
                  <a:srgbClr val="FFFFFF"/>
                </a:solidFill>
                <a:latin typeface="Calibri" pitchFamily="32" charset="0"/>
              </a:rPr>
              <a:t/>
            </a:r>
            <a:br>
              <a:rPr lang="fr-FR" altLang="fr-FR" sz="1400" b="1">
                <a:solidFill>
                  <a:srgbClr val="FFFFFF"/>
                </a:solidFill>
                <a:latin typeface="Calibri" pitchFamily="32" charset="0"/>
              </a:rPr>
            </a:br>
            <a:endParaRPr lang="fr-FR" altLang="fr-FR" sz="1400" b="1">
              <a:solidFill>
                <a:srgbClr val="FFFFFF"/>
              </a:solidFill>
              <a:latin typeface="Calibri" pitchFamily="32" charset="0"/>
            </a:endParaRPr>
          </a:p>
        </p:txBody>
      </p:sp>
      <p:sp>
        <p:nvSpPr>
          <p:cNvPr id="2073" name="Ellipse 63"/>
          <p:cNvSpPr>
            <a:spLocks noChangeArrowheads="1"/>
          </p:cNvSpPr>
          <p:nvPr/>
        </p:nvSpPr>
        <p:spPr bwMode="auto">
          <a:xfrm>
            <a:off x="179388" y="3355978"/>
            <a:ext cx="552450" cy="426243"/>
          </a:xfrm>
          <a:prstGeom prst="ellipse">
            <a:avLst/>
          </a:prstGeom>
          <a:solidFill>
            <a:schemeClr val="bg1"/>
          </a:solidFill>
          <a:ln w="9525" algn="ctr">
            <a:solidFill>
              <a:schemeClr val="tx1"/>
            </a:solidFill>
            <a:round/>
            <a:headEnd/>
            <a:tailEnd/>
          </a:ln>
        </p:spPr>
        <p:txBody>
          <a:bodyPr lIns="91407" tIns="45703" rIns="91407" bIns="45703"/>
          <a:lstStyle/>
          <a:p>
            <a:pPr algn="ctr" defTabSz="822952" fontAlgn="auto">
              <a:spcBef>
                <a:spcPts val="0"/>
              </a:spcBef>
              <a:spcAft>
                <a:spcPts val="0"/>
              </a:spcAft>
            </a:pPr>
            <a:r>
              <a:rPr lang="fr-FR" altLang="fr-FR" sz="1100">
                <a:solidFill>
                  <a:prstClr val="black"/>
                </a:solidFill>
                <a:latin typeface="Calibri"/>
                <a:ea typeface="+mn-ea"/>
                <a:cs typeface="Arial" charset="0"/>
              </a:rPr>
              <a:t>10</a:t>
            </a:r>
          </a:p>
        </p:txBody>
      </p:sp>
      <p:sp>
        <p:nvSpPr>
          <p:cNvPr id="2074" name="Losange 38"/>
          <p:cNvSpPr>
            <a:spLocks noChangeArrowheads="1"/>
          </p:cNvSpPr>
          <p:nvPr/>
        </p:nvSpPr>
        <p:spPr bwMode="auto">
          <a:xfrm>
            <a:off x="5364163" y="1630363"/>
            <a:ext cx="1800225" cy="2519362"/>
          </a:xfrm>
          <a:prstGeom prst="diamond">
            <a:avLst/>
          </a:prstGeom>
          <a:solidFill>
            <a:srgbClr val="92D050"/>
          </a:solidFill>
          <a:ln>
            <a:noFill/>
          </a:ln>
          <a:extLst>
            <a:ext uri="{91240B29-F687-4F45-9708-019B960494DF}">
              <a14:hiddenLine xmlns:a14="http://schemas.microsoft.com/office/drawing/2010/main" w="9525" algn="ctr">
                <a:solidFill>
                  <a:srgbClr val="000000"/>
                </a:solidFill>
                <a:round/>
                <a:headEnd/>
                <a:tailEnd/>
              </a14:hiddenLine>
            </a:ext>
          </a:extLst>
        </p:spPr>
        <p:txBody>
          <a:bodyPr lIns="91407" tIns="45703" rIns="91407" bIns="45703"/>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9pPr>
          </a:lstStyle>
          <a:p>
            <a:pPr algn="ctr" defTabSz="822952" eaLnBrk="1" fontAlgn="auto" hangingPunct="1">
              <a:spcBef>
                <a:spcPts val="0"/>
              </a:spcBef>
              <a:spcAft>
                <a:spcPts val="0"/>
              </a:spcAft>
            </a:pPr>
            <a:r>
              <a:rPr lang="fr-FR" altLang="fr-FR" sz="1400" b="1">
                <a:solidFill>
                  <a:srgbClr val="FFFFFF"/>
                </a:solidFill>
                <a:latin typeface="Calibri" pitchFamily="32" charset="0"/>
              </a:rPr>
              <a:t>Restit° thèse Parasito</a:t>
            </a:r>
          </a:p>
          <a:p>
            <a:pPr algn="ctr" defTabSz="822952" eaLnBrk="1" fontAlgn="auto" hangingPunct="1">
              <a:spcBef>
                <a:spcPts val="0"/>
              </a:spcBef>
              <a:spcAft>
                <a:spcPts val="0"/>
              </a:spcAft>
            </a:pPr>
            <a:r>
              <a:rPr lang="fr-FR" altLang="fr-FR" sz="1400" b="1">
                <a:solidFill>
                  <a:srgbClr val="FFFFFF"/>
                </a:solidFill>
                <a:latin typeface="Calibri" pitchFamily="32" charset="0"/>
              </a:rPr>
              <a:t>Anses</a:t>
            </a:r>
          </a:p>
          <a:p>
            <a:pPr algn="ctr" defTabSz="822952" eaLnBrk="1" fontAlgn="auto" hangingPunct="1">
              <a:spcBef>
                <a:spcPts val="0"/>
              </a:spcBef>
              <a:spcAft>
                <a:spcPts val="0"/>
              </a:spcAft>
            </a:pPr>
            <a:r>
              <a:rPr lang="fr-FR" altLang="fr-FR" sz="1400" b="1">
                <a:solidFill>
                  <a:srgbClr val="FFFFFF"/>
                </a:solidFill>
                <a:latin typeface="Calibri" pitchFamily="32" charset="0"/>
                <a:cs typeface="Arial" charset="0"/>
              </a:rPr>
              <a:t>4/9</a:t>
            </a:r>
          </a:p>
        </p:txBody>
      </p:sp>
      <p:sp>
        <p:nvSpPr>
          <p:cNvPr id="2075" name="Losange 39"/>
          <p:cNvSpPr>
            <a:spLocks noChangeArrowheads="1"/>
          </p:cNvSpPr>
          <p:nvPr/>
        </p:nvSpPr>
        <p:spPr bwMode="auto">
          <a:xfrm>
            <a:off x="6516691" y="1774828"/>
            <a:ext cx="1727200" cy="2590800"/>
          </a:xfrm>
          <a:prstGeom prst="diamond">
            <a:avLst/>
          </a:prstGeom>
          <a:solidFill>
            <a:srgbClr val="92D050"/>
          </a:solidFill>
          <a:ln>
            <a:noFill/>
          </a:ln>
          <a:extLst>
            <a:ext uri="{91240B29-F687-4F45-9708-019B960494DF}">
              <a14:hiddenLine xmlns:a14="http://schemas.microsoft.com/office/drawing/2010/main" w="9525" algn="ctr">
                <a:solidFill>
                  <a:srgbClr val="000000"/>
                </a:solidFill>
                <a:round/>
                <a:headEnd/>
                <a:tailEnd/>
              </a14:hiddenLine>
            </a:ext>
          </a:extLst>
        </p:spPr>
        <p:txBody>
          <a:bodyPr lIns="91407" tIns="45703" rIns="91407" bIns="45703"/>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9pPr>
          </a:lstStyle>
          <a:p>
            <a:pPr algn="ctr" defTabSz="822952" eaLnBrk="1" fontAlgn="auto" hangingPunct="1">
              <a:spcBef>
                <a:spcPts val="0"/>
              </a:spcBef>
              <a:spcAft>
                <a:spcPts val="0"/>
              </a:spcAft>
            </a:pPr>
            <a:r>
              <a:rPr lang="fr-FR" altLang="fr-FR" sz="1400" b="1">
                <a:solidFill>
                  <a:srgbClr val="FFFFFF"/>
                </a:solidFill>
                <a:latin typeface="Calibri" pitchFamily="32" charset="0"/>
              </a:rPr>
              <a:t>Atelier autopsie Anses </a:t>
            </a:r>
            <a:endParaRPr lang="fr-FR" altLang="fr-FR" sz="1400" b="1">
              <a:solidFill>
                <a:srgbClr val="FFFFFF"/>
              </a:solidFill>
              <a:latin typeface="Calibri" pitchFamily="32" charset="0"/>
              <a:cs typeface="Arial" charset="0"/>
            </a:endParaRPr>
          </a:p>
          <a:p>
            <a:pPr algn="ctr" defTabSz="822952" eaLnBrk="1" fontAlgn="auto" hangingPunct="1">
              <a:spcBef>
                <a:spcPts val="0"/>
              </a:spcBef>
              <a:spcAft>
                <a:spcPts val="0"/>
              </a:spcAft>
            </a:pPr>
            <a:r>
              <a:rPr lang="fr-FR" altLang="fr-FR" sz="1400" b="1">
                <a:solidFill>
                  <a:srgbClr val="FFFFFF"/>
                </a:solidFill>
                <a:latin typeface="Calibri" pitchFamily="32" charset="0"/>
                <a:cs typeface="Arial" charset="0"/>
              </a:rPr>
              <a:t>13/10</a:t>
            </a:r>
            <a:endParaRPr lang="fr-FR" altLang="fr-FR" sz="1400">
              <a:solidFill>
                <a:prstClr val="white"/>
              </a:solidFill>
              <a:cs typeface="Arial" charset="0"/>
            </a:endParaRPr>
          </a:p>
        </p:txBody>
      </p:sp>
      <p:sp>
        <p:nvSpPr>
          <p:cNvPr id="2076" name="AutoShape 30"/>
          <p:cNvSpPr>
            <a:spLocks noChangeArrowheads="1"/>
          </p:cNvSpPr>
          <p:nvPr/>
        </p:nvSpPr>
        <p:spPr bwMode="auto">
          <a:xfrm>
            <a:off x="3795713" y="4724400"/>
            <a:ext cx="2792412" cy="2305050"/>
          </a:xfrm>
          <a:prstGeom prst="irregularSeal1">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89968" tIns="46783" rIns="89968" bIns="46783" anchor="ct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9pPr>
          </a:lstStyle>
          <a:p>
            <a:pPr algn="ctr" defTabSz="822952" eaLnBrk="1" fontAlgn="auto" hangingPunct="1">
              <a:spcBef>
                <a:spcPts val="0"/>
              </a:spcBef>
              <a:spcAft>
                <a:spcPts val="0"/>
              </a:spcAft>
            </a:pPr>
            <a:endParaRPr lang="fr-FR" altLang="fr-FR" sz="1400" b="1">
              <a:solidFill>
                <a:srgbClr val="FFFFFF"/>
              </a:solidFill>
              <a:latin typeface="Calibri" pitchFamily="32" charset="0"/>
            </a:endParaRPr>
          </a:p>
          <a:p>
            <a:pPr algn="ctr" defTabSz="822952" eaLnBrk="1" fontAlgn="auto" hangingPunct="1">
              <a:spcBef>
                <a:spcPts val="0"/>
              </a:spcBef>
              <a:spcAft>
                <a:spcPts val="0"/>
              </a:spcAft>
            </a:pPr>
            <a:endParaRPr lang="fr-FR" altLang="fr-FR" sz="1400" b="1">
              <a:solidFill>
                <a:srgbClr val="FFFFFF"/>
              </a:solidFill>
              <a:latin typeface="Calibri" pitchFamily="32" charset="0"/>
            </a:endParaRPr>
          </a:p>
          <a:p>
            <a:pPr algn="ctr" defTabSz="822952" eaLnBrk="1" fontAlgn="auto" hangingPunct="1">
              <a:spcBef>
                <a:spcPts val="0"/>
              </a:spcBef>
              <a:spcAft>
                <a:spcPts val="0"/>
              </a:spcAft>
            </a:pPr>
            <a:r>
              <a:rPr lang="fr-FR" altLang="fr-FR" sz="1400" b="1">
                <a:solidFill>
                  <a:srgbClr val="FFFFFF"/>
                </a:solidFill>
                <a:latin typeface="Calibri" pitchFamily="32" charset="0"/>
              </a:rPr>
              <a:t>Groupe Chévridiff</a:t>
            </a:r>
          </a:p>
          <a:p>
            <a:pPr algn="ctr" defTabSz="822952" eaLnBrk="1" fontAlgn="auto" hangingPunct="1">
              <a:spcBef>
                <a:spcPts val="0"/>
              </a:spcBef>
              <a:spcAft>
                <a:spcPts val="0"/>
              </a:spcAft>
            </a:pPr>
            <a:r>
              <a:rPr lang="fr-FR" altLang="fr-FR" sz="1400" b="1">
                <a:solidFill>
                  <a:srgbClr val="FFFFFF"/>
                </a:solidFill>
                <a:latin typeface="Calibri" pitchFamily="32" charset="0"/>
              </a:rPr>
              <a:t>3 journées entre avril et octobre</a:t>
            </a:r>
          </a:p>
          <a:p>
            <a:pPr algn="ctr" defTabSz="822952" eaLnBrk="1" fontAlgn="auto" hangingPunct="1">
              <a:spcBef>
                <a:spcPts val="0"/>
              </a:spcBef>
              <a:spcAft>
                <a:spcPts val="0"/>
              </a:spcAft>
            </a:pPr>
            <a:r>
              <a:rPr lang="fr-FR" altLang="fr-FR" sz="1400" b="1">
                <a:solidFill>
                  <a:srgbClr val="FFFFFF"/>
                </a:solidFill>
                <a:latin typeface="Calibri" pitchFamily="32" charset="0"/>
              </a:rPr>
              <a:t/>
            </a:r>
            <a:br>
              <a:rPr lang="fr-FR" altLang="fr-FR" sz="1400" b="1">
                <a:solidFill>
                  <a:srgbClr val="FFFFFF"/>
                </a:solidFill>
                <a:latin typeface="Calibri" pitchFamily="32" charset="0"/>
              </a:rPr>
            </a:br>
            <a:endParaRPr lang="fr-FR" altLang="fr-FR" sz="1400" b="1">
              <a:solidFill>
                <a:srgbClr val="FFFFFF"/>
              </a:solidFill>
              <a:latin typeface="Calibri" pitchFamily="32" charset="0"/>
            </a:endParaRPr>
          </a:p>
        </p:txBody>
      </p:sp>
      <p:sp>
        <p:nvSpPr>
          <p:cNvPr id="2077" name="Ellipse 63"/>
          <p:cNvSpPr>
            <a:spLocks noChangeArrowheads="1"/>
          </p:cNvSpPr>
          <p:nvPr/>
        </p:nvSpPr>
        <p:spPr bwMode="auto">
          <a:xfrm>
            <a:off x="1187452" y="5373688"/>
            <a:ext cx="504827" cy="431800"/>
          </a:xfrm>
          <a:prstGeom prst="ellipse">
            <a:avLst/>
          </a:prstGeom>
          <a:solidFill>
            <a:schemeClr val="bg1"/>
          </a:solidFill>
          <a:ln w="9525" algn="ctr">
            <a:solidFill>
              <a:schemeClr val="tx1"/>
            </a:solidFill>
            <a:round/>
            <a:headEnd/>
            <a:tailEnd/>
          </a:ln>
        </p:spPr>
        <p:txBody>
          <a:bodyPr lIns="91407" tIns="45703" rIns="91407" bIns="45703"/>
          <a:lstStyle/>
          <a:p>
            <a:pPr algn="ctr" defTabSz="822952" fontAlgn="auto">
              <a:spcBef>
                <a:spcPts val="0"/>
              </a:spcBef>
              <a:spcAft>
                <a:spcPts val="0"/>
              </a:spcAft>
            </a:pPr>
            <a:r>
              <a:rPr lang="fr-FR" altLang="fr-FR" sz="1100">
                <a:solidFill>
                  <a:prstClr val="black"/>
                </a:solidFill>
                <a:latin typeface="Calibri"/>
                <a:ea typeface="+mn-ea"/>
                <a:cs typeface="Arial" charset="0"/>
              </a:rPr>
              <a:t>10</a:t>
            </a:r>
          </a:p>
        </p:txBody>
      </p:sp>
      <p:sp>
        <p:nvSpPr>
          <p:cNvPr id="2078" name="Losange 38"/>
          <p:cNvSpPr>
            <a:spLocks noChangeArrowheads="1"/>
          </p:cNvSpPr>
          <p:nvPr/>
        </p:nvSpPr>
        <p:spPr bwMode="auto">
          <a:xfrm>
            <a:off x="1331916" y="1916113"/>
            <a:ext cx="1800225" cy="2089150"/>
          </a:xfrm>
          <a:prstGeom prst="diamond">
            <a:avLst/>
          </a:prstGeom>
          <a:solidFill>
            <a:srgbClr val="92D050"/>
          </a:solidFill>
          <a:ln>
            <a:noFill/>
          </a:ln>
          <a:extLst>
            <a:ext uri="{91240B29-F687-4F45-9708-019B960494DF}">
              <a14:hiddenLine xmlns:a14="http://schemas.microsoft.com/office/drawing/2010/main" w="9525" algn="ctr">
                <a:solidFill>
                  <a:srgbClr val="000000"/>
                </a:solidFill>
                <a:round/>
                <a:headEnd/>
                <a:tailEnd/>
              </a14:hiddenLine>
            </a:ext>
          </a:extLst>
        </p:spPr>
        <p:txBody>
          <a:bodyPr lIns="91407" tIns="45703" rIns="91407" bIns="45703"/>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9pPr>
          </a:lstStyle>
          <a:p>
            <a:pPr algn="ctr" defTabSz="822952" eaLnBrk="1" fontAlgn="auto" hangingPunct="1">
              <a:spcBef>
                <a:spcPts val="0"/>
              </a:spcBef>
              <a:spcAft>
                <a:spcPts val="0"/>
              </a:spcAft>
            </a:pPr>
            <a:r>
              <a:rPr lang="fr-FR" altLang="fr-FR" sz="1400" b="1">
                <a:solidFill>
                  <a:srgbClr val="FFFFFF"/>
                </a:solidFill>
                <a:latin typeface="Calibri" pitchFamily="32" charset="0"/>
              </a:rPr>
              <a:t>Tour de pâturage Bocage</a:t>
            </a:r>
          </a:p>
          <a:p>
            <a:pPr algn="ctr" defTabSz="822952" eaLnBrk="1" fontAlgn="auto" hangingPunct="1">
              <a:spcBef>
                <a:spcPts val="0"/>
              </a:spcBef>
              <a:spcAft>
                <a:spcPts val="0"/>
              </a:spcAft>
            </a:pPr>
            <a:r>
              <a:rPr lang="fr-FR" altLang="fr-FR" sz="1400" b="1">
                <a:solidFill>
                  <a:srgbClr val="FFFFFF"/>
                </a:solidFill>
                <a:latin typeface="Calibri" pitchFamily="32" charset="0"/>
                <a:cs typeface="Arial" charset="0"/>
              </a:rPr>
              <a:t>25/3</a:t>
            </a:r>
          </a:p>
        </p:txBody>
      </p:sp>
      <p:sp>
        <p:nvSpPr>
          <p:cNvPr id="2079" name="Ellipse 63"/>
          <p:cNvSpPr>
            <a:spLocks noChangeArrowheads="1"/>
          </p:cNvSpPr>
          <p:nvPr/>
        </p:nvSpPr>
        <p:spPr bwMode="auto">
          <a:xfrm>
            <a:off x="1908175" y="3355977"/>
            <a:ext cx="450852" cy="426242"/>
          </a:xfrm>
          <a:prstGeom prst="ellipse">
            <a:avLst/>
          </a:prstGeom>
          <a:solidFill>
            <a:schemeClr val="bg1"/>
          </a:solidFill>
          <a:ln w="9525" algn="ctr">
            <a:solidFill>
              <a:schemeClr val="tx1"/>
            </a:solidFill>
            <a:round/>
            <a:headEnd/>
            <a:tailEnd/>
          </a:ln>
        </p:spPr>
        <p:txBody>
          <a:bodyPr lIns="91407" tIns="45703" rIns="91407" bIns="45703"/>
          <a:lstStyle/>
          <a:p>
            <a:pPr algn="ctr" defTabSz="822952" fontAlgn="auto">
              <a:spcBef>
                <a:spcPts val="0"/>
              </a:spcBef>
              <a:spcAft>
                <a:spcPts val="0"/>
              </a:spcAft>
            </a:pPr>
            <a:r>
              <a:rPr lang="fr-FR" altLang="fr-FR" sz="1100">
                <a:solidFill>
                  <a:prstClr val="black"/>
                </a:solidFill>
                <a:latin typeface="Calibri"/>
                <a:ea typeface="+mn-ea"/>
                <a:cs typeface="Arial" charset="0"/>
              </a:rPr>
              <a:t>7</a:t>
            </a:r>
          </a:p>
        </p:txBody>
      </p:sp>
      <p:sp>
        <p:nvSpPr>
          <p:cNvPr id="2080" name="Ellipse 63"/>
          <p:cNvSpPr>
            <a:spLocks noChangeArrowheads="1"/>
          </p:cNvSpPr>
          <p:nvPr/>
        </p:nvSpPr>
        <p:spPr bwMode="auto">
          <a:xfrm>
            <a:off x="2555875" y="5432424"/>
            <a:ext cx="475336" cy="431800"/>
          </a:xfrm>
          <a:prstGeom prst="ellipse">
            <a:avLst/>
          </a:prstGeom>
          <a:solidFill>
            <a:schemeClr val="bg1"/>
          </a:solidFill>
          <a:ln w="9525" algn="ctr">
            <a:solidFill>
              <a:schemeClr val="tx1"/>
            </a:solidFill>
            <a:round/>
            <a:headEnd/>
            <a:tailEnd/>
          </a:ln>
        </p:spPr>
        <p:txBody>
          <a:bodyPr lIns="91407" tIns="45703" rIns="91407" bIns="45703"/>
          <a:lstStyle/>
          <a:p>
            <a:pPr algn="ctr" defTabSz="822952" fontAlgn="auto">
              <a:spcBef>
                <a:spcPts val="0"/>
              </a:spcBef>
              <a:spcAft>
                <a:spcPts val="0"/>
              </a:spcAft>
            </a:pPr>
            <a:r>
              <a:rPr lang="fr-FR" altLang="fr-FR">
                <a:solidFill>
                  <a:prstClr val="black"/>
                </a:solidFill>
                <a:latin typeface="Calibri"/>
                <a:ea typeface="+mn-ea"/>
                <a:cs typeface="Arial" charset="0"/>
              </a:rPr>
              <a:t>5</a:t>
            </a:r>
          </a:p>
        </p:txBody>
      </p:sp>
      <p:sp>
        <p:nvSpPr>
          <p:cNvPr id="2081" name="Losange 38"/>
          <p:cNvSpPr>
            <a:spLocks noChangeArrowheads="1"/>
          </p:cNvSpPr>
          <p:nvPr/>
        </p:nvSpPr>
        <p:spPr bwMode="auto">
          <a:xfrm>
            <a:off x="2555877" y="1916113"/>
            <a:ext cx="1800225" cy="2089150"/>
          </a:xfrm>
          <a:prstGeom prst="diamond">
            <a:avLst/>
          </a:prstGeom>
          <a:solidFill>
            <a:srgbClr val="92D050"/>
          </a:solidFill>
          <a:ln>
            <a:noFill/>
          </a:ln>
          <a:extLst>
            <a:ext uri="{91240B29-F687-4F45-9708-019B960494DF}">
              <a14:hiddenLine xmlns:a14="http://schemas.microsoft.com/office/drawing/2010/main" w="9525" algn="ctr">
                <a:solidFill>
                  <a:srgbClr val="000000"/>
                </a:solidFill>
                <a:round/>
                <a:headEnd/>
                <a:tailEnd/>
              </a14:hiddenLine>
            </a:ext>
          </a:extLst>
        </p:spPr>
        <p:txBody>
          <a:bodyPr lIns="91407" tIns="45703" rIns="91407" bIns="45703"/>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9pPr>
          </a:lstStyle>
          <a:p>
            <a:pPr algn="ctr" defTabSz="822952" eaLnBrk="1" fontAlgn="auto" hangingPunct="1">
              <a:spcBef>
                <a:spcPts val="0"/>
              </a:spcBef>
              <a:spcAft>
                <a:spcPts val="0"/>
              </a:spcAft>
            </a:pPr>
            <a:r>
              <a:rPr lang="fr-FR" altLang="fr-FR" sz="1400" b="1">
                <a:solidFill>
                  <a:srgbClr val="FFFFFF"/>
                </a:solidFill>
                <a:latin typeface="Calibri" pitchFamily="32" charset="0"/>
              </a:rPr>
              <a:t>Tour de pâturage 49</a:t>
            </a:r>
          </a:p>
          <a:p>
            <a:pPr algn="ctr" defTabSz="822952" eaLnBrk="1" fontAlgn="auto" hangingPunct="1">
              <a:spcBef>
                <a:spcPts val="0"/>
              </a:spcBef>
              <a:spcAft>
                <a:spcPts val="0"/>
              </a:spcAft>
            </a:pPr>
            <a:r>
              <a:rPr lang="fr-FR" altLang="fr-FR" sz="1400" b="1">
                <a:solidFill>
                  <a:srgbClr val="FFFFFF"/>
                </a:solidFill>
                <a:latin typeface="Calibri" pitchFamily="32" charset="0"/>
                <a:cs typeface="Arial" charset="0"/>
              </a:rPr>
              <a:t>12/5</a:t>
            </a:r>
          </a:p>
        </p:txBody>
      </p:sp>
      <p:sp>
        <p:nvSpPr>
          <p:cNvPr id="2082" name="Ellipse 63"/>
          <p:cNvSpPr>
            <a:spLocks noChangeArrowheads="1"/>
          </p:cNvSpPr>
          <p:nvPr/>
        </p:nvSpPr>
        <p:spPr bwMode="auto">
          <a:xfrm>
            <a:off x="3132138" y="3357563"/>
            <a:ext cx="532419" cy="424656"/>
          </a:xfrm>
          <a:prstGeom prst="ellipse">
            <a:avLst/>
          </a:prstGeom>
          <a:solidFill>
            <a:schemeClr val="bg1"/>
          </a:solidFill>
          <a:ln w="9525" algn="ctr">
            <a:solidFill>
              <a:schemeClr val="tx1"/>
            </a:solidFill>
            <a:round/>
            <a:headEnd/>
            <a:tailEnd/>
          </a:ln>
        </p:spPr>
        <p:txBody>
          <a:bodyPr lIns="91407" tIns="45703" rIns="91407" bIns="45703"/>
          <a:lstStyle/>
          <a:p>
            <a:pPr algn="ctr" defTabSz="822952" fontAlgn="auto">
              <a:spcBef>
                <a:spcPts val="0"/>
              </a:spcBef>
              <a:spcAft>
                <a:spcPts val="0"/>
              </a:spcAft>
            </a:pPr>
            <a:r>
              <a:rPr lang="fr-FR" altLang="fr-FR" sz="1100">
                <a:solidFill>
                  <a:prstClr val="black"/>
                </a:solidFill>
                <a:latin typeface="Calibri"/>
                <a:ea typeface="+mn-ea"/>
                <a:cs typeface="Arial" charset="0"/>
              </a:rPr>
              <a:t>7</a:t>
            </a:r>
          </a:p>
        </p:txBody>
      </p:sp>
      <p:sp>
        <p:nvSpPr>
          <p:cNvPr id="2083" name="Ellipse 63"/>
          <p:cNvSpPr>
            <a:spLocks noChangeArrowheads="1"/>
          </p:cNvSpPr>
          <p:nvPr/>
        </p:nvSpPr>
        <p:spPr bwMode="auto">
          <a:xfrm>
            <a:off x="4859338" y="6165853"/>
            <a:ext cx="647700" cy="504825"/>
          </a:xfrm>
          <a:prstGeom prst="ellipse">
            <a:avLst/>
          </a:prstGeom>
          <a:solidFill>
            <a:schemeClr val="bg1"/>
          </a:solidFill>
          <a:ln w="9525" algn="ctr">
            <a:solidFill>
              <a:schemeClr val="tx1"/>
            </a:solidFill>
            <a:round/>
            <a:headEnd/>
            <a:tailEnd/>
          </a:ln>
        </p:spPr>
        <p:txBody>
          <a:bodyPr lIns="91407" tIns="45703" rIns="91407" bIns="45703"/>
          <a:lstStyle/>
          <a:p>
            <a:pPr algn="ctr" defTabSz="822952" fontAlgn="auto">
              <a:spcBef>
                <a:spcPts val="0"/>
              </a:spcBef>
              <a:spcAft>
                <a:spcPts val="0"/>
              </a:spcAft>
            </a:pPr>
            <a:r>
              <a:rPr lang="fr-FR" altLang="fr-FR" sz="1100">
                <a:solidFill>
                  <a:prstClr val="black"/>
                </a:solidFill>
                <a:latin typeface="Calibri"/>
                <a:ea typeface="+mn-ea"/>
                <a:cs typeface="Arial" charset="0"/>
              </a:rPr>
              <a:t>8</a:t>
            </a:r>
          </a:p>
        </p:txBody>
      </p:sp>
      <p:sp>
        <p:nvSpPr>
          <p:cNvPr id="2084" name="Losange 41"/>
          <p:cNvSpPr>
            <a:spLocks noChangeArrowheads="1"/>
          </p:cNvSpPr>
          <p:nvPr/>
        </p:nvSpPr>
        <p:spPr bwMode="auto">
          <a:xfrm>
            <a:off x="3851275" y="1916113"/>
            <a:ext cx="1800225" cy="2089150"/>
          </a:xfrm>
          <a:prstGeom prst="diamond">
            <a:avLst/>
          </a:prstGeom>
          <a:solidFill>
            <a:srgbClr val="92D050"/>
          </a:solidFill>
          <a:ln>
            <a:noFill/>
          </a:ln>
          <a:extLst>
            <a:ext uri="{91240B29-F687-4F45-9708-019B960494DF}">
              <a14:hiddenLine xmlns:a14="http://schemas.microsoft.com/office/drawing/2010/main" w="9525" algn="ctr">
                <a:solidFill>
                  <a:srgbClr val="000000"/>
                </a:solidFill>
                <a:round/>
                <a:headEnd/>
                <a:tailEnd/>
              </a14:hiddenLine>
            </a:ext>
          </a:extLst>
        </p:spPr>
        <p:txBody>
          <a:bodyPr lIns="91407" tIns="45703" rIns="91407" bIns="45703"/>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9pPr>
          </a:lstStyle>
          <a:p>
            <a:pPr algn="ctr" defTabSz="822952" eaLnBrk="1" fontAlgn="auto" hangingPunct="1">
              <a:spcBef>
                <a:spcPts val="0"/>
              </a:spcBef>
              <a:spcAft>
                <a:spcPts val="0"/>
              </a:spcAft>
            </a:pPr>
            <a:r>
              <a:rPr lang="fr-FR" altLang="fr-FR" sz="1400" b="1">
                <a:solidFill>
                  <a:srgbClr val="FFFFFF"/>
                </a:solidFill>
                <a:latin typeface="Calibri" pitchFamily="32" charset="0"/>
              </a:rPr>
              <a:t>Tour de pâturage Bocage</a:t>
            </a:r>
          </a:p>
          <a:p>
            <a:pPr algn="ctr" defTabSz="822952" eaLnBrk="1" fontAlgn="auto" hangingPunct="1">
              <a:spcBef>
                <a:spcPts val="0"/>
              </a:spcBef>
              <a:spcAft>
                <a:spcPts val="0"/>
              </a:spcAft>
            </a:pPr>
            <a:r>
              <a:rPr lang="fr-FR" altLang="fr-FR" sz="1400" b="1">
                <a:solidFill>
                  <a:srgbClr val="FFFFFF"/>
                </a:solidFill>
                <a:latin typeface="Calibri" pitchFamily="32" charset="0"/>
                <a:cs typeface="Arial" charset="0"/>
              </a:rPr>
              <a:t>2/7</a:t>
            </a:r>
          </a:p>
        </p:txBody>
      </p:sp>
      <p:sp>
        <p:nvSpPr>
          <p:cNvPr id="2085" name="Ellipse 63"/>
          <p:cNvSpPr>
            <a:spLocks noChangeArrowheads="1"/>
          </p:cNvSpPr>
          <p:nvPr/>
        </p:nvSpPr>
        <p:spPr bwMode="auto">
          <a:xfrm>
            <a:off x="4427538" y="3357564"/>
            <a:ext cx="533366" cy="424657"/>
          </a:xfrm>
          <a:prstGeom prst="ellipse">
            <a:avLst/>
          </a:prstGeom>
          <a:solidFill>
            <a:schemeClr val="bg1"/>
          </a:solidFill>
          <a:ln w="9525" algn="ctr">
            <a:solidFill>
              <a:schemeClr val="tx1"/>
            </a:solidFill>
            <a:round/>
            <a:headEnd/>
            <a:tailEnd/>
          </a:ln>
        </p:spPr>
        <p:txBody>
          <a:bodyPr lIns="91407" tIns="45703" rIns="91407" bIns="45703"/>
          <a:lstStyle/>
          <a:p>
            <a:pPr algn="ctr" defTabSz="822952" fontAlgn="auto">
              <a:spcBef>
                <a:spcPts val="0"/>
              </a:spcBef>
              <a:spcAft>
                <a:spcPts val="0"/>
              </a:spcAft>
            </a:pPr>
            <a:r>
              <a:rPr lang="fr-FR" altLang="fr-FR" sz="1100">
                <a:solidFill>
                  <a:prstClr val="black"/>
                </a:solidFill>
                <a:latin typeface="Calibri"/>
                <a:ea typeface="+mn-ea"/>
                <a:cs typeface="Arial" charset="0"/>
              </a:rPr>
              <a:t>7</a:t>
            </a:r>
          </a:p>
        </p:txBody>
      </p:sp>
      <p:sp>
        <p:nvSpPr>
          <p:cNvPr id="2086" name="Ellipse 63"/>
          <p:cNvSpPr>
            <a:spLocks noChangeArrowheads="1"/>
          </p:cNvSpPr>
          <p:nvPr/>
        </p:nvSpPr>
        <p:spPr bwMode="auto">
          <a:xfrm>
            <a:off x="6011861" y="3429002"/>
            <a:ext cx="576265" cy="433388"/>
          </a:xfrm>
          <a:prstGeom prst="ellipse">
            <a:avLst/>
          </a:prstGeom>
          <a:solidFill>
            <a:schemeClr val="bg1"/>
          </a:solidFill>
          <a:ln w="9525" algn="ctr">
            <a:solidFill>
              <a:schemeClr val="tx1"/>
            </a:solidFill>
            <a:round/>
            <a:headEnd/>
            <a:tailEnd/>
          </a:ln>
        </p:spPr>
        <p:txBody>
          <a:bodyPr lIns="91407" tIns="45703" rIns="91407" bIns="45703"/>
          <a:lstStyle/>
          <a:p>
            <a:pPr algn="ctr" defTabSz="822952" fontAlgn="auto">
              <a:spcBef>
                <a:spcPts val="0"/>
              </a:spcBef>
              <a:spcAft>
                <a:spcPts val="0"/>
              </a:spcAft>
            </a:pPr>
            <a:r>
              <a:rPr lang="fr-FR" altLang="fr-FR" sz="1100">
                <a:solidFill>
                  <a:prstClr val="black"/>
                </a:solidFill>
                <a:latin typeface="Calibri"/>
                <a:ea typeface="+mn-ea"/>
                <a:cs typeface="Arial" charset="0"/>
              </a:rPr>
              <a:t>16</a:t>
            </a:r>
          </a:p>
        </p:txBody>
      </p:sp>
      <p:sp>
        <p:nvSpPr>
          <p:cNvPr id="2087" name="Ellipse 63"/>
          <p:cNvSpPr>
            <a:spLocks noChangeArrowheads="1"/>
          </p:cNvSpPr>
          <p:nvPr/>
        </p:nvSpPr>
        <p:spPr bwMode="auto">
          <a:xfrm>
            <a:off x="5076825" y="4795841"/>
            <a:ext cx="647700" cy="504825"/>
          </a:xfrm>
          <a:prstGeom prst="ellipse">
            <a:avLst/>
          </a:prstGeom>
          <a:solidFill>
            <a:schemeClr val="bg1"/>
          </a:solidFill>
          <a:ln w="9525" algn="ctr">
            <a:solidFill>
              <a:schemeClr val="tx1"/>
            </a:solidFill>
            <a:round/>
            <a:headEnd/>
            <a:tailEnd/>
          </a:ln>
        </p:spPr>
        <p:txBody>
          <a:bodyPr lIns="91407" tIns="45703" rIns="91407" bIns="45703"/>
          <a:lstStyle/>
          <a:p>
            <a:pPr algn="ctr" defTabSz="822952" fontAlgn="auto">
              <a:spcBef>
                <a:spcPts val="0"/>
              </a:spcBef>
              <a:spcAft>
                <a:spcPts val="0"/>
              </a:spcAft>
            </a:pPr>
            <a:r>
              <a:rPr lang="fr-FR" altLang="fr-FR" sz="1100">
                <a:solidFill>
                  <a:prstClr val="black"/>
                </a:solidFill>
                <a:latin typeface="Calibri"/>
                <a:ea typeface="+mn-ea"/>
                <a:cs typeface="Arial" charset="0"/>
              </a:rPr>
              <a:t>9</a:t>
            </a:r>
          </a:p>
        </p:txBody>
      </p:sp>
      <p:sp>
        <p:nvSpPr>
          <p:cNvPr id="2088" name="Ellipse 63"/>
          <p:cNvSpPr>
            <a:spLocks noChangeArrowheads="1"/>
          </p:cNvSpPr>
          <p:nvPr/>
        </p:nvSpPr>
        <p:spPr bwMode="auto">
          <a:xfrm>
            <a:off x="7073903" y="3357564"/>
            <a:ext cx="589471" cy="424657"/>
          </a:xfrm>
          <a:prstGeom prst="ellipse">
            <a:avLst/>
          </a:prstGeom>
          <a:solidFill>
            <a:schemeClr val="bg1"/>
          </a:solidFill>
          <a:ln w="9525" algn="ctr">
            <a:solidFill>
              <a:schemeClr val="tx1"/>
            </a:solidFill>
            <a:round/>
            <a:headEnd/>
            <a:tailEnd/>
          </a:ln>
        </p:spPr>
        <p:txBody>
          <a:bodyPr lIns="91407" tIns="45703" rIns="91407" bIns="45703"/>
          <a:lstStyle/>
          <a:p>
            <a:pPr algn="ctr" defTabSz="822952" fontAlgn="auto">
              <a:spcBef>
                <a:spcPts val="0"/>
              </a:spcBef>
              <a:spcAft>
                <a:spcPts val="0"/>
              </a:spcAft>
            </a:pPr>
            <a:r>
              <a:rPr lang="fr-FR" altLang="fr-FR" sz="1100">
                <a:solidFill>
                  <a:prstClr val="black"/>
                </a:solidFill>
                <a:latin typeface="Calibri"/>
                <a:ea typeface="+mn-ea"/>
                <a:cs typeface="Arial" charset="0"/>
              </a:rPr>
              <a:t>16</a:t>
            </a:r>
          </a:p>
        </p:txBody>
      </p:sp>
      <p:sp>
        <p:nvSpPr>
          <p:cNvPr id="2089" name="Ellipse 63"/>
          <p:cNvSpPr>
            <a:spLocks noChangeArrowheads="1"/>
          </p:cNvSpPr>
          <p:nvPr/>
        </p:nvSpPr>
        <p:spPr bwMode="auto">
          <a:xfrm>
            <a:off x="7019925" y="6237291"/>
            <a:ext cx="647700" cy="504825"/>
          </a:xfrm>
          <a:prstGeom prst="ellipse">
            <a:avLst/>
          </a:prstGeom>
          <a:solidFill>
            <a:schemeClr val="bg1"/>
          </a:solidFill>
          <a:ln w="9525" algn="ctr">
            <a:solidFill>
              <a:schemeClr val="tx1"/>
            </a:solidFill>
            <a:round/>
            <a:headEnd/>
            <a:tailEnd/>
          </a:ln>
        </p:spPr>
        <p:txBody>
          <a:bodyPr lIns="91407" tIns="45703" rIns="91407" bIns="45703"/>
          <a:lstStyle/>
          <a:p>
            <a:pPr algn="ctr" defTabSz="822952" fontAlgn="auto">
              <a:spcBef>
                <a:spcPts val="0"/>
              </a:spcBef>
              <a:spcAft>
                <a:spcPts val="0"/>
              </a:spcAft>
            </a:pPr>
            <a:r>
              <a:rPr lang="fr-FR" altLang="fr-FR" sz="1100">
                <a:solidFill>
                  <a:prstClr val="black"/>
                </a:solidFill>
                <a:latin typeface="Calibri"/>
                <a:ea typeface="+mn-ea"/>
                <a:cs typeface="Arial" charset="0"/>
              </a:rPr>
              <a:t>14</a:t>
            </a:r>
          </a:p>
        </p:txBody>
      </p:sp>
      <p:sp>
        <p:nvSpPr>
          <p:cNvPr id="2090" name="Ellipse 63"/>
          <p:cNvSpPr>
            <a:spLocks noChangeArrowheads="1"/>
          </p:cNvSpPr>
          <p:nvPr/>
        </p:nvSpPr>
        <p:spPr bwMode="auto">
          <a:xfrm>
            <a:off x="8027988" y="5300663"/>
            <a:ext cx="647700" cy="504825"/>
          </a:xfrm>
          <a:prstGeom prst="ellipse">
            <a:avLst/>
          </a:prstGeom>
          <a:solidFill>
            <a:schemeClr val="bg1"/>
          </a:solidFill>
          <a:ln w="9525" algn="ctr">
            <a:solidFill>
              <a:schemeClr val="tx1"/>
            </a:solidFill>
            <a:round/>
            <a:headEnd/>
            <a:tailEnd/>
          </a:ln>
        </p:spPr>
        <p:txBody>
          <a:bodyPr lIns="91407" tIns="45703" rIns="91407" bIns="45703"/>
          <a:lstStyle/>
          <a:p>
            <a:pPr algn="ctr" defTabSz="822952" fontAlgn="auto">
              <a:spcBef>
                <a:spcPts val="0"/>
              </a:spcBef>
              <a:spcAft>
                <a:spcPts val="0"/>
              </a:spcAft>
            </a:pPr>
            <a:r>
              <a:rPr lang="fr-FR" altLang="fr-FR" sz="1100">
                <a:solidFill>
                  <a:prstClr val="black"/>
                </a:solidFill>
                <a:latin typeface="Calibri"/>
                <a:ea typeface="+mn-ea"/>
                <a:cs typeface="Arial" charset="0"/>
              </a:rPr>
              <a:t>7</a:t>
            </a:r>
          </a:p>
        </p:txBody>
      </p:sp>
      <p:sp>
        <p:nvSpPr>
          <p:cNvPr id="2091" name="AutoShape 30"/>
          <p:cNvSpPr>
            <a:spLocks noChangeArrowheads="1"/>
          </p:cNvSpPr>
          <p:nvPr/>
        </p:nvSpPr>
        <p:spPr bwMode="auto">
          <a:xfrm>
            <a:off x="7663374" y="206122"/>
            <a:ext cx="1914017" cy="1549401"/>
          </a:xfrm>
          <a:prstGeom prst="irregularSeal1">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89968" tIns="46783" rIns="89968" bIns="46783" anchor="ct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charset="-122"/>
              </a:defRPr>
            </a:lvl9pPr>
          </a:lstStyle>
          <a:p>
            <a:pPr algn="ctr" defTabSz="822952" eaLnBrk="1" fontAlgn="auto" hangingPunct="1">
              <a:spcBef>
                <a:spcPts val="0"/>
              </a:spcBef>
              <a:spcAft>
                <a:spcPts val="0"/>
              </a:spcAft>
            </a:pPr>
            <a:endParaRPr lang="fr-FR" altLang="fr-FR" sz="1100" b="1" dirty="0">
              <a:solidFill>
                <a:srgbClr val="FFFFFF"/>
              </a:solidFill>
              <a:latin typeface="Calibri" pitchFamily="32" charset="0"/>
            </a:endParaRPr>
          </a:p>
          <a:p>
            <a:pPr algn="ctr" defTabSz="822952" eaLnBrk="1" fontAlgn="auto" hangingPunct="1">
              <a:spcBef>
                <a:spcPts val="0"/>
              </a:spcBef>
              <a:spcAft>
                <a:spcPts val="0"/>
              </a:spcAft>
            </a:pPr>
            <a:endParaRPr lang="fr-FR" altLang="fr-FR" sz="1100" b="1" dirty="0">
              <a:solidFill>
                <a:srgbClr val="FFFFFF"/>
              </a:solidFill>
              <a:latin typeface="Calibri" pitchFamily="32" charset="0"/>
            </a:endParaRPr>
          </a:p>
          <a:p>
            <a:pPr algn="ctr" defTabSz="822952" eaLnBrk="1" fontAlgn="auto" hangingPunct="1">
              <a:spcBef>
                <a:spcPts val="0"/>
              </a:spcBef>
              <a:spcAft>
                <a:spcPts val="0"/>
              </a:spcAft>
            </a:pPr>
            <a:r>
              <a:rPr lang="fr-FR" altLang="fr-FR" sz="1100" b="1" dirty="0" err="1">
                <a:solidFill>
                  <a:srgbClr val="FFFFFF"/>
                </a:solidFill>
                <a:latin typeface="Calibri" pitchFamily="32" charset="0"/>
              </a:rPr>
              <a:t>Alimentat</a:t>
            </a:r>
            <a:r>
              <a:rPr lang="fr-FR" altLang="fr-FR" sz="1100" b="1" dirty="0">
                <a:solidFill>
                  <a:srgbClr val="FFFFFF"/>
                </a:solidFill>
                <a:latin typeface="Calibri" pitchFamily="32" charset="0"/>
              </a:rPr>
              <a:t>°</a:t>
            </a:r>
          </a:p>
          <a:p>
            <a:pPr algn="ctr" defTabSz="822952" eaLnBrk="1" fontAlgn="auto" hangingPunct="1">
              <a:spcBef>
                <a:spcPts val="0"/>
              </a:spcBef>
              <a:spcAft>
                <a:spcPts val="0"/>
              </a:spcAft>
            </a:pPr>
            <a:r>
              <a:rPr lang="fr-FR" altLang="fr-FR" sz="1100" b="1" dirty="0">
                <a:solidFill>
                  <a:srgbClr val="FFFFFF"/>
                </a:solidFill>
                <a:latin typeface="Calibri" pitchFamily="32" charset="0"/>
              </a:rPr>
              <a:t>troupeau</a:t>
            </a:r>
          </a:p>
          <a:p>
            <a:pPr algn="ctr" defTabSz="822952" eaLnBrk="1" fontAlgn="auto" hangingPunct="1">
              <a:spcBef>
                <a:spcPts val="0"/>
              </a:spcBef>
              <a:spcAft>
                <a:spcPts val="0"/>
              </a:spcAft>
            </a:pPr>
            <a:r>
              <a:rPr lang="fr-FR" altLang="fr-FR" sz="1100" b="1" dirty="0">
                <a:solidFill>
                  <a:srgbClr val="FFFFFF"/>
                </a:solidFill>
                <a:latin typeface="Calibri" pitchFamily="32" charset="0"/>
              </a:rPr>
              <a:t>Jean </a:t>
            </a:r>
            <a:r>
              <a:rPr lang="fr-FR" altLang="fr-FR" sz="1100" b="1" dirty="0" err="1">
                <a:solidFill>
                  <a:srgbClr val="FFFFFF"/>
                </a:solidFill>
                <a:latin typeface="Calibri" pitchFamily="32" charset="0"/>
              </a:rPr>
              <a:t>Legarto</a:t>
            </a:r>
            <a:endParaRPr lang="fr-FR" altLang="fr-FR" sz="1100" b="1" dirty="0">
              <a:solidFill>
                <a:srgbClr val="FFFFFF"/>
              </a:solidFill>
              <a:latin typeface="Calibri" pitchFamily="32" charset="0"/>
            </a:endParaRPr>
          </a:p>
          <a:p>
            <a:pPr algn="ctr" defTabSz="822952" eaLnBrk="1" fontAlgn="auto" hangingPunct="1">
              <a:spcBef>
                <a:spcPts val="0"/>
              </a:spcBef>
              <a:spcAft>
                <a:spcPts val="0"/>
              </a:spcAft>
            </a:pPr>
            <a:r>
              <a:rPr lang="fr-FR" altLang="fr-FR" sz="1100" b="1" dirty="0">
                <a:solidFill>
                  <a:srgbClr val="FFFFFF"/>
                </a:solidFill>
                <a:latin typeface="Calibri" pitchFamily="32" charset="0"/>
              </a:rPr>
              <a:t>16/12</a:t>
            </a:r>
          </a:p>
          <a:p>
            <a:pPr algn="ctr" defTabSz="822952" eaLnBrk="1" fontAlgn="auto" hangingPunct="1">
              <a:spcBef>
                <a:spcPts val="0"/>
              </a:spcBef>
              <a:spcAft>
                <a:spcPts val="0"/>
              </a:spcAft>
            </a:pPr>
            <a:endParaRPr lang="fr-FR" altLang="fr-FR" sz="1100" b="1" dirty="0">
              <a:solidFill>
                <a:srgbClr val="FFFFFF"/>
              </a:solidFill>
              <a:latin typeface="Calibri" pitchFamily="32" charset="0"/>
            </a:endParaRPr>
          </a:p>
          <a:p>
            <a:pPr algn="ctr" defTabSz="822952" eaLnBrk="1" fontAlgn="auto" hangingPunct="1">
              <a:spcBef>
                <a:spcPts val="0"/>
              </a:spcBef>
              <a:spcAft>
                <a:spcPts val="0"/>
              </a:spcAft>
            </a:pPr>
            <a:r>
              <a:rPr lang="fr-FR" altLang="fr-FR" sz="1100" b="1" dirty="0">
                <a:solidFill>
                  <a:srgbClr val="FFFFFF"/>
                </a:solidFill>
                <a:latin typeface="Calibri" pitchFamily="32" charset="0"/>
              </a:rPr>
              <a:t/>
            </a:r>
            <a:br>
              <a:rPr lang="fr-FR" altLang="fr-FR" sz="1100" b="1" dirty="0">
                <a:solidFill>
                  <a:srgbClr val="FFFFFF"/>
                </a:solidFill>
                <a:latin typeface="Calibri" pitchFamily="32" charset="0"/>
              </a:rPr>
            </a:br>
            <a:endParaRPr lang="fr-FR" altLang="fr-FR" sz="1100" b="1" dirty="0">
              <a:solidFill>
                <a:srgbClr val="FFFFFF"/>
              </a:solidFill>
              <a:latin typeface="Calibri" pitchFamily="32" charset="0"/>
            </a:endParaRPr>
          </a:p>
        </p:txBody>
      </p:sp>
      <p:sp>
        <p:nvSpPr>
          <p:cNvPr id="2092" name="Ellipse 63"/>
          <p:cNvSpPr>
            <a:spLocks noChangeArrowheads="1"/>
          </p:cNvSpPr>
          <p:nvPr/>
        </p:nvSpPr>
        <p:spPr bwMode="auto">
          <a:xfrm>
            <a:off x="8159751" y="1165358"/>
            <a:ext cx="647700" cy="504825"/>
          </a:xfrm>
          <a:prstGeom prst="ellipse">
            <a:avLst/>
          </a:prstGeom>
          <a:solidFill>
            <a:schemeClr val="bg1"/>
          </a:solidFill>
          <a:ln w="9525" algn="ctr">
            <a:solidFill>
              <a:schemeClr val="tx1"/>
            </a:solidFill>
            <a:round/>
            <a:headEnd/>
            <a:tailEnd/>
          </a:ln>
        </p:spPr>
        <p:txBody>
          <a:bodyPr lIns="91407" tIns="45703" rIns="91407" bIns="45703"/>
          <a:lstStyle/>
          <a:p>
            <a:pPr algn="ctr" defTabSz="822952" fontAlgn="auto">
              <a:spcBef>
                <a:spcPts val="0"/>
              </a:spcBef>
              <a:spcAft>
                <a:spcPts val="0"/>
              </a:spcAft>
            </a:pPr>
            <a:r>
              <a:rPr lang="fr-FR" altLang="fr-FR">
                <a:solidFill>
                  <a:prstClr val="black"/>
                </a:solidFill>
                <a:latin typeface="Calibri"/>
                <a:ea typeface="+mn-ea"/>
                <a:cs typeface="Arial" charset="0"/>
              </a:rPr>
              <a:t>9</a:t>
            </a:r>
          </a:p>
        </p:txBody>
      </p:sp>
      <p:sp>
        <p:nvSpPr>
          <p:cNvPr id="45" name="Titre 43"/>
          <p:cNvSpPr txBox="1">
            <a:spLocks/>
          </p:cNvSpPr>
          <p:nvPr/>
        </p:nvSpPr>
        <p:spPr>
          <a:xfrm>
            <a:off x="682960" y="566078"/>
            <a:ext cx="7772030" cy="348139"/>
          </a:xfrm>
          <a:prstGeom prst="rect">
            <a:avLst/>
          </a:prstGeom>
          <a:noFill/>
          <a:ln>
            <a:noFill/>
          </a:ln>
        </p:spPr>
        <p:txBody>
          <a:bodyPr vert="horz" wrap="square" lIns="80981" tIns="42110" rIns="80981" bIns="42110" anchor="ctr" anchorCtr="0" compatLnSpc="1">
            <a:spAutoFit/>
          </a:bodyPr>
          <a:lstStyle>
            <a:defPPr lvl="0">
              <a:buNone/>
              <a:defRPr/>
            </a:defPPr>
            <a:lvl1pPr marL="0" marR="0" lvl="0" indent="0" algn="ctr" rtl="0" hangingPunct="1">
              <a:lnSpc>
                <a:spcPct val="100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lang="fr-FR" sz="4400" b="0" i="0" u="none" strike="noStrike" baseline="0">
                <a:ln>
                  <a:noFill/>
                </a:ln>
                <a:solidFill>
                  <a:srgbClr val="000000"/>
                </a:solidFill>
                <a:latin typeface="Liberation Serif" pitchFamily="18"/>
                <a:ea typeface="DejaVu Sans" pitchFamily="2"/>
                <a:cs typeface="DejaVu Sans" pitchFamily="2"/>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defTabSz="822952" fontAlgn="auto">
              <a:lnSpc>
                <a:spcPct val="95000"/>
              </a:lnSpc>
            </a:pPr>
            <a:r>
              <a:rPr sz="1800" b="1" kern="0" dirty="0">
                <a:solidFill>
                  <a:srgbClr val="579D1C"/>
                </a:solidFill>
                <a:latin typeface="Trebuchet MS" pitchFamily="34"/>
              </a:rPr>
              <a:t>Un exemple de démarche : le </a:t>
            </a:r>
            <a:r>
              <a:rPr sz="1800" b="1" kern="0">
                <a:solidFill>
                  <a:srgbClr val="579D1C"/>
                </a:solidFill>
                <a:latin typeface="Trebuchet MS" pitchFamily="34"/>
              </a:rPr>
              <a:t>groupe caprin du CIVAM HB</a:t>
            </a:r>
            <a:endParaRPr sz="1800" b="1" kern="0" dirty="0">
              <a:solidFill>
                <a:srgbClr val="579D1C"/>
              </a:solidFill>
              <a:latin typeface="Trebuchet MS" pitchFamily="34"/>
            </a:endParaRPr>
          </a:p>
        </p:txBody>
      </p:sp>
    </p:spTree>
    <p:extLst>
      <p:ext uri="{BB962C8B-B14F-4D97-AF65-F5344CB8AC3E}">
        <p14:creationId xmlns:p14="http://schemas.microsoft.com/office/powerpoint/2010/main" val="58791524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E et DD 2014">
  <a:themeElements>
    <a:clrScheme name="Clarté">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1_Thème Office">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hème Offic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andar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2312</TotalTime>
  <Words>2849</Words>
  <Application>Microsoft Office PowerPoint</Application>
  <PresentationFormat>Affichage à l'écran (4:3)</PresentationFormat>
  <Paragraphs>588</Paragraphs>
  <Slides>34</Slides>
  <Notes>16</Notes>
  <HiddenSlides>0</HiddenSlides>
  <MMClips>0</MMClips>
  <ScaleCrop>false</ScaleCrop>
  <HeadingPairs>
    <vt:vector size="4" baseType="variant">
      <vt:variant>
        <vt:lpstr>Thème</vt:lpstr>
      </vt:variant>
      <vt:variant>
        <vt:i4>3</vt:i4>
      </vt:variant>
      <vt:variant>
        <vt:lpstr>Titres des diapositives</vt:lpstr>
      </vt:variant>
      <vt:variant>
        <vt:i4>34</vt:i4>
      </vt:variant>
    </vt:vector>
  </HeadingPairs>
  <TitlesOfParts>
    <vt:vector size="37" baseType="lpstr">
      <vt:lpstr>PE et DD 2014</vt:lpstr>
      <vt:lpstr>Standard</vt:lpstr>
      <vt:lpstr>Thème Office</vt:lpstr>
      <vt:lpstr>Élaborer un projet collectif fédérateur et générateur de changement…</vt:lpstr>
      <vt:lpstr>     3 grandes questions</vt:lpstr>
      <vt:lpstr>Élaboration / mise en œuvre du projet</vt:lpstr>
      <vt:lpstr>Le projet se construit chemin faisant …</vt:lpstr>
      <vt:lpstr>….Avec les acteurs …                                                                   Crozier et Friedberg </vt:lpstr>
      <vt:lpstr> …qui évoluent dans des systèmes complexes  </vt:lpstr>
      <vt:lpstr>Comment mobiliser les acteurs et les fédérer autour d’un projet</vt:lpstr>
      <vt:lpstr>1. Cartographier les parties prenantes et leurs rôles</vt:lpstr>
      <vt:lpstr>Présentation PowerPoint</vt:lpstr>
      <vt:lpstr>2. S’accorder sur une certaine ambition du projet</vt:lpstr>
      <vt:lpstr>3. Mettre en place une structure de gouvernance</vt:lpstr>
      <vt:lpstr>Présentation PowerPoint</vt:lpstr>
      <vt:lpstr>4. Clarifier les niveaux d’implication des acteurs</vt:lpstr>
      <vt:lpstr>5. Partir des intérêts personnels (représentations, préoccupations, valeurs) </vt:lpstr>
      <vt:lpstr>5. Partir des intérêts personnels (représentations, préoccupations, valeurs) </vt:lpstr>
      <vt:lpstr>Présentation PowerPoint</vt:lpstr>
      <vt:lpstr>6. Faire exprimer les envies, les rêves, activer la créativité (vision) </vt:lpstr>
      <vt:lpstr>5. Faire exprimer les envies, les rêves, activer la créativité (vision) </vt:lpstr>
      <vt:lpstr>Formaliser une vision d’avenir partagée</vt:lpstr>
      <vt:lpstr>7. La démarche : construire le sens en même temps que le contenu</vt:lpstr>
      <vt:lpstr>Le losange de la problématisation                d’après Fabre</vt:lpstr>
      <vt:lpstr>Présentation PowerPoint</vt:lpstr>
      <vt:lpstr>    Une vision très analytique et chronologique de la démarche    </vt:lpstr>
      <vt:lpstr>Présentation PowerPoint</vt:lpstr>
      <vt:lpstr>La posture de l’accompagnateur</vt:lpstr>
      <vt:lpstr>Présentation PowerPoint</vt:lpstr>
      <vt:lpstr>La posture de l’accompagnateur</vt:lpstr>
      <vt:lpstr>Présentation PowerPoint</vt:lpstr>
      <vt:lpstr>Élaborer autrement un projet collectif ?</vt:lpstr>
      <vt:lpstr>Présentation PowerPoint</vt:lpstr>
      <vt:lpstr>Présentation PowerPoint</vt:lpstr>
      <vt:lpstr>Présentation PowerPoint</vt:lpstr>
      <vt:lpstr>Accompagner des groupes la démarche d'accompagnement "traditionnelle"  RAD-CIVAM</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Projet d’établissement et développement durable</dc:title>
  <dc:creator>martine.david</dc:creator>
  <cp:lastModifiedBy>martine.david</cp:lastModifiedBy>
  <cp:revision>108</cp:revision>
  <cp:lastPrinted>2015-03-17T13:12:26Z</cp:lastPrinted>
  <dcterms:created xsi:type="dcterms:W3CDTF">2015-02-27T03:38:58Z</dcterms:created>
  <dcterms:modified xsi:type="dcterms:W3CDTF">2015-03-19T05:13:20Z</dcterms:modified>
</cp:coreProperties>
</file>